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70" r:id="rId8"/>
    <p:sldId id="272" r:id="rId9"/>
    <p:sldId id="271" r:id="rId10"/>
    <p:sldId id="261" r:id="rId11"/>
    <p:sldId id="276" r:id="rId12"/>
    <p:sldId id="262" r:id="rId13"/>
    <p:sldId id="263" r:id="rId14"/>
    <p:sldId id="264" r:id="rId15"/>
    <p:sldId id="265" r:id="rId16"/>
    <p:sldId id="267" r:id="rId17"/>
    <p:sldId id="268" r:id="rId18"/>
    <p:sldId id="269" r:id="rId19"/>
    <p:sldId id="288" r:id="rId20"/>
    <p:sldId id="273" r:id="rId21"/>
    <p:sldId id="277" r:id="rId22"/>
    <p:sldId id="274" r:id="rId23"/>
    <p:sldId id="2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35907FE-90D7-4730-89E1-ED345D46EF56}"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E3EF1-F283-4FEB-A45D-EC39D25095E8}"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135907FE-90D7-4730-89E1-ED345D46EF56}"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E3EF1-F283-4FEB-A45D-EC39D25095E8}"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135907FE-90D7-4730-89E1-ED345D46EF56}"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E3EF1-F283-4FEB-A45D-EC39D25095E8}"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135907FE-90D7-4730-89E1-ED345D46EF56}"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E3EF1-F283-4FEB-A45D-EC39D25095E8}"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35907FE-90D7-4730-89E1-ED345D46EF56}"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E3EF1-F283-4FEB-A45D-EC39D25095E8}"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135907FE-90D7-4730-89E1-ED345D46EF56}"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FE3EF1-F283-4FEB-A45D-EC39D25095E8}"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135907FE-90D7-4730-89E1-ED345D46EF56}"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FE3EF1-F283-4FEB-A45D-EC39D25095E8}"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35907FE-90D7-4730-89E1-ED345D46EF56}"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FE3EF1-F283-4FEB-A45D-EC39D25095E8}"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5907FE-90D7-4730-89E1-ED345D46EF56}"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4FE3EF1-F283-4FEB-A45D-EC39D25095E8}"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35907FE-90D7-4730-89E1-ED345D46EF56}"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FE3EF1-F283-4FEB-A45D-EC39D25095E8}"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35907FE-90D7-4730-89E1-ED345D46EF56}"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FE3EF1-F283-4FEB-A45D-EC39D25095E8}"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35907FE-90D7-4730-89E1-ED345D46EF56}"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4FE3EF1-F283-4FEB-A45D-EC39D25095E8}"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www.sparkfun.com/" TargetMode="External"/><Relationship Id="rId3" Type="http://schemas.openxmlformats.org/officeDocument/2006/relationships/hyperlink" Target="https://www.arduino.cc/reference/en/" TargetMode="External"/><Relationship Id="rId2" Type="http://schemas.openxmlformats.org/officeDocument/2006/relationships/hyperlink" Target="https://www.ti.com/lit/ds/symlink/lm35.pdf" TargetMode="External"/><Relationship Id="rId1" Type="http://schemas.openxmlformats.org/officeDocument/2006/relationships/hyperlink" Target="https://www.allegromicro.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0" y="3034893"/>
            <a:ext cx="12120880" cy="936795"/>
          </a:xfrm>
          <a:prstGeom prst="rect">
            <a:avLst/>
          </a:prstGeom>
        </p:spPr>
        <p:txBody>
          <a:bodyPr vert="horz" wrap="square" lIns="0" tIns="13335" rIns="0" bIns="0" rtlCol="0">
            <a:spAutoFit/>
          </a:bodyPr>
          <a:lstStyle/>
          <a:p>
            <a:pPr marL="719455" algn="ctr">
              <a:lnSpc>
                <a:spcPct val="100000"/>
              </a:lnSpc>
              <a:spcBef>
                <a:spcPts val="575"/>
              </a:spcBef>
            </a:pPr>
            <a:r>
              <a:rPr sz="3000" b="1" spc="-175" dirty="0">
                <a:solidFill>
                  <a:srgbClr val="5B9AD4"/>
                </a:solidFill>
                <a:latin typeface="Algerian" panose="04020705040A02060702" pitchFamily="82" charset="0"/>
                <a:cs typeface="Times New Roman" panose="02020603050405020304"/>
              </a:rPr>
              <a:t>ARDUINO-</a:t>
            </a:r>
            <a:r>
              <a:rPr sz="3000" b="1" spc="-60" dirty="0">
                <a:solidFill>
                  <a:srgbClr val="5B9AD4"/>
                </a:solidFill>
                <a:latin typeface="Algerian" panose="04020705040A02060702" pitchFamily="82" charset="0"/>
                <a:cs typeface="Times New Roman" panose="02020603050405020304"/>
              </a:rPr>
              <a:t>BASED</a:t>
            </a:r>
            <a:r>
              <a:rPr sz="3000" b="1" spc="10" dirty="0">
                <a:solidFill>
                  <a:srgbClr val="5B9AD4"/>
                </a:solidFill>
                <a:latin typeface="Algerian" panose="04020705040A02060702" pitchFamily="82" charset="0"/>
                <a:cs typeface="Times New Roman" panose="02020603050405020304"/>
              </a:rPr>
              <a:t> </a:t>
            </a:r>
            <a:r>
              <a:rPr sz="3000" b="1" spc="-195" dirty="0">
                <a:solidFill>
                  <a:srgbClr val="5B9AD4"/>
                </a:solidFill>
                <a:latin typeface="Algerian" panose="04020705040A02060702" pitchFamily="82" charset="0"/>
                <a:cs typeface="Times New Roman" panose="02020603050405020304"/>
              </a:rPr>
              <a:t>OVERLOAD</a:t>
            </a:r>
            <a:r>
              <a:rPr sz="3000" b="1" spc="20" dirty="0">
                <a:solidFill>
                  <a:srgbClr val="5B9AD4"/>
                </a:solidFill>
                <a:latin typeface="Algerian" panose="04020705040A02060702" pitchFamily="82" charset="0"/>
                <a:cs typeface="Times New Roman" panose="02020603050405020304"/>
              </a:rPr>
              <a:t> </a:t>
            </a:r>
            <a:r>
              <a:rPr sz="3000" b="1" spc="-204" dirty="0">
                <a:solidFill>
                  <a:srgbClr val="5B9AD4"/>
                </a:solidFill>
                <a:latin typeface="Algerian" panose="04020705040A02060702" pitchFamily="82" charset="0"/>
                <a:cs typeface="Times New Roman" panose="02020603050405020304"/>
              </a:rPr>
              <a:t>PROTECTION</a:t>
            </a:r>
            <a:r>
              <a:rPr sz="3000" b="1" spc="35" dirty="0">
                <a:solidFill>
                  <a:srgbClr val="5B9AD4"/>
                </a:solidFill>
                <a:latin typeface="Algerian" panose="04020705040A02060702" pitchFamily="82" charset="0"/>
                <a:cs typeface="Times New Roman" panose="02020603050405020304"/>
              </a:rPr>
              <a:t> </a:t>
            </a:r>
            <a:r>
              <a:rPr sz="3000" b="1" spc="-150" dirty="0">
                <a:solidFill>
                  <a:srgbClr val="5B9AD4"/>
                </a:solidFill>
                <a:latin typeface="Algerian" panose="04020705040A02060702" pitchFamily="82" charset="0"/>
                <a:cs typeface="Times New Roman" panose="02020603050405020304"/>
              </a:rPr>
              <a:t>SYSTEM</a:t>
            </a:r>
            <a:r>
              <a:rPr sz="3000" b="1" spc="25" dirty="0">
                <a:solidFill>
                  <a:srgbClr val="5B9AD4"/>
                </a:solidFill>
                <a:latin typeface="Algerian" panose="04020705040A02060702" pitchFamily="82" charset="0"/>
                <a:cs typeface="Times New Roman" panose="02020603050405020304"/>
              </a:rPr>
              <a:t> </a:t>
            </a:r>
            <a:r>
              <a:rPr sz="3000" b="1" spc="-210" dirty="0">
                <a:solidFill>
                  <a:srgbClr val="5B9AD4"/>
                </a:solidFill>
                <a:latin typeface="Algerian" panose="04020705040A02060702" pitchFamily="82" charset="0"/>
                <a:cs typeface="Times New Roman" panose="02020603050405020304"/>
              </a:rPr>
              <a:t>FOR</a:t>
            </a:r>
            <a:r>
              <a:rPr sz="3000" b="1" spc="20" dirty="0">
                <a:solidFill>
                  <a:srgbClr val="5B9AD4"/>
                </a:solidFill>
                <a:latin typeface="Algerian" panose="04020705040A02060702" pitchFamily="82" charset="0"/>
                <a:cs typeface="Times New Roman" panose="02020603050405020304"/>
              </a:rPr>
              <a:t> </a:t>
            </a:r>
            <a:r>
              <a:rPr sz="3000" b="1" spc="-110" dirty="0">
                <a:solidFill>
                  <a:srgbClr val="5B9AD4"/>
                </a:solidFill>
                <a:latin typeface="Algerian" panose="04020705040A02060702" pitchFamily="82" charset="0"/>
                <a:cs typeface="Times New Roman" panose="02020603050405020304"/>
              </a:rPr>
              <a:t>TRANSFORMERS</a:t>
            </a:r>
            <a:endParaRPr sz="3000" dirty="0">
              <a:latin typeface="Algerian" panose="04020705040A02060702" pitchFamily="82" charset="0"/>
              <a:cs typeface="Times New Roman" panose="02020603050405020304"/>
            </a:endParaRPr>
          </a:p>
        </p:txBody>
      </p:sp>
      <p:sp>
        <p:nvSpPr>
          <p:cNvPr id="5" name="object 3"/>
          <p:cNvSpPr txBox="1"/>
          <p:nvPr/>
        </p:nvSpPr>
        <p:spPr>
          <a:xfrm>
            <a:off x="383457" y="5460802"/>
            <a:ext cx="3647767" cy="962443"/>
          </a:xfrm>
          <a:prstGeom prst="rect">
            <a:avLst/>
          </a:prstGeom>
        </p:spPr>
        <p:txBody>
          <a:bodyPr vert="horz" wrap="square" lIns="0" tIns="13335" rIns="0" bIns="0" rtlCol="0">
            <a:spAutoFit/>
          </a:bodyPr>
          <a:lstStyle/>
          <a:p>
            <a:pPr marL="12700">
              <a:lnSpc>
                <a:spcPct val="100000"/>
              </a:lnSpc>
              <a:spcBef>
                <a:spcPts val="105"/>
              </a:spcBef>
            </a:pPr>
            <a:r>
              <a:rPr sz="2000" b="1" dirty="0">
                <a:latin typeface="Times New Roman" panose="02020603050405020304"/>
                <a:cs typeface="Times New Roman" panose="02020603050405020304"/>
              </a:rPr>
              <a:t>GUIDED</a:t>
            </a:r>
            <a:r>
              <a:rPr sz="2000" b="1" spc="-25" dirty="0">
                <a:latin typeface="Times New Roman" panose="02020603050405020304"/>
                <a:cs typeface="Times New Roman" panose="02020603050405020304"/>
              </a:rPr>
              <a:t> BY:</a:t>
            </a:r>
            <a:endParaRPr lang="en-IN" sz="2000" b="1" spc="-25" dirty="0">
              <a:latin typeface="Times New Roman" panose="02020603050405020304"/>
              <a:cs typeface="Times New Roman" panose="02020603050405020304"/>
            </a:endParaRPr>
          </a:p>
          <a:p>
            <a:pPr marL="12700">
              <a:spcBef>
                <a:spcPts val="105"/>
              </a:spcBef>
            </a:pPr>
            <a:r>
              <a:rPr lang="pt-BR" sz="2000" b="1" dirty="0">
                <a:latin typeface="Times New Roman" panose="02020603050405020304"/>
                <a:cs typeface="Times New Roman" panose="02020603050405020304"/>
              </a:rPr>
              <a:t>    Mr.</a:t>
            </a:r>
            <a:r>
              <a:rPr lang="pt-BR" sz="2000" b="1" spc="-5" dirty="0">
                <a:latin typeface="Times New Roman" panose="02020603050405020304"/>
                <a:cs typeface="Times New Roman" panose="02020603050405020304"/>
              </a:rPr>
              <a:t> </a:t>
            </a:r>
            <a:r>
              <a:rPr lang="pt-BR" sz="2000" b="1" dirty="0">
                <a:latin typeface="Times New Roman" panose="02020603050405020304"/>
                <a:cs typeface="Times New Roman" panose="02020603050405020304"/>
              </a:rPr>
              <a:t>N</a:t>
            </a:r>
            <a:r>
              <a:rPr lang="pt-BR" sz="2000" b="1" spc="15" dirty="0">
                <a:latin typeface="Times New Roman" panose="02020603050405020304"/>
                <a:cs typeface="Times New Roman" panose="02020603050405020304"/>
              </a:rPr>
              <a:t> </a:t>
            </a:r>
            <a:r>
              <a:rPr lang="pt-BR" sz="2000" b="1" dirty="0">
                <a:latin typeface="Times New Roman" panose="02020603050405020304"/>
                <a:cs typeface="Times New Roman" panose="02020603050405020304"/>
              </a:rPr>
              <a:t>Selvam</a:t>
            </a:r>
            <a:r>
              <a:rPr lang="pt-BR" sz="2000" b="1" spc="15" dirty="0">
                <a:latin typeface="Times New Roman" panose="02020603050405020304"/>
                <a:cs typeface="Times New Roman" panose="02020603050405020304"/>
              </a:rPr>
              <a:t> </a:t>
            </a:r>
            <a:r>
              <a:rPr lang="pt-BR" sz="2000" b="1" spc="-25" dirty="0">
                <a:latin typeface="Times New Roman" panose="02020603050405020304"/>
                <a:cs typeface="Times New Roman" panose="02020603050405020304"/>
              </a:rPr>
              <a:t>M.E </a:t>
            </a:r>
            <a:endParaRPr lang="pt-BR" sz="2000" b="1" spc="-25" dirty="0">
              <a:latin typeface="Times New Roman" panose="02020603050405020304"/>
              <a:cs typeface="Times New Roman" panose="02020603050405020304"/>
            </a:endParaRPr>
          </a:p>
          <a:p>
            <a:pPr marL="12700">
              <a:spcBef>
                <a:spcPts val="105"/>
              </a:spcBef>
            </a:pPr>
            <a:r>
              <a:rPr lang="pt-BR" sz="2000" b="1" spc="-25" dirty="0">
                <a:latin typeface="Times New Roman" panose="02020603050405020304"/>
                <a:cs typeface="Times New Roman" panose="02020603050405020304"/>
              </a:rPr>
              <a:t>    </a:t>
            </a:r>
            <a:r>
              <a:rPr lang="pt-BR" sz="2000" b="1" dirty="0">
                <a:latin typeface="Times New Roman" panose="02020603050405020304"/>
                <a:cs typeface="Times New Roman" panose="02020603050405020304"/>
              </a:rPr>
              <a:t>Assistant</a:t>
            </a:r>
            <a:r>
              <a:rPr lang="pt-BR" sz="2000" b="1" spc="90" dirty="0">
                <a:latin typeface="Times New Roman" panose="02020603050405020304"/>
                <a:cs typeface="Times New Roman" panose="02020603050405020304"/>
              </a:rPr>
              <a:t> </a:t>
            </a:r>
            <a:r>
              <a:rPr lang="pt-BR" sz="2000" b="1" dirty="0">
                <a:latin typeface="Times New Roman" panose="02020603050405020304"/>
                <a:cs typeface="Times New Roman" panose="02020603050405020304"/>
              </a:rPr>
              <a:t>Professor</a:t>
            </a:r>
            <a:r>
              <a:rPr lang="pt-BR" sz="2000" b="1" spc="50" dirty="0">
                <a:latin typeface="Times New Roman" panose="02020603050405020304"/>
                <a:cs typeface="Times New Roman" panose="02020603050405020304"/>
              </a:rPr>
              <a:t> </a:t>
            </a:r>
            <a:r>
              <a:rPr lang="pt-BR" sz="2000" b="1" spc="-20" dirty="0">
                <a:latin typeface="Times New Roman" panose="02020603050405020304"/>
                <a:cs typeface="Times New Roman" panose="02020603050405020304"/>
              </a:rPr>
              <a:t>/EEE</a:t>
            </a:r>
            <a:endParaRPr lang="pt-BR" sz="2000" dirty="0">
              <a:latin typeface="Times New Roman" panose="02020603050405020304"/>
              <a:cs typeface="Times New Roman" panose="02020603050405020304"/>
            </a:endParaRPr>
          </a:p>
        </p:txBody>
      </p:sp>
      <p:sp>
        <p:nvSpPr>
          <p:cNvPr id="7" name="object 5"/>
          <p:cNvSpPr txBox="1"/>
          <p:nvPr/>
        </p:nvSpPr>
        <p:spPr>
          <a:xfrm>
            <a:off x="6430952" y="5053701"/>
            <a:ext cx="4742091" cy="1603644"/>
          </a:xfrm>
          <a:prstGeom prst="rect">
            <a:avLst/>
          </a:prstGeom>
        </p:spPr>
        <p:txBody>
          <a:bodyPr vert="horz" wrap="square" lIns="0" tIns="13335" rIns="0" bIns="0" rtlCol="0">
            <a:spAutoFit/>
          </a:bodyPr>
          <a:lstStyle/>
          <a:p>
            <a:pPr marL="12700">
              <a:lnSpc>
                <a:spcPct val="100000"/>
              </a:lnSpc>
              <a:spcBef>
                <a:spcPts val="105"/>
              </a:spcBef>
            </a:pPr>
            <a:r>
              <a:rPr sz="2000" b="1" dirty="0">
                <a:latin typeface="Times New Roman" panose="02020603050405020304"/>
                <a:cs typeface="Times New Roman" panose="02020603050405020304"/>
              </a:rPr>
              <a:t>PRESENTED</a:t>
            </a:r>
            <a:r>
              <a:rPr sz="2000" b="1" spc="-35" dirty="0">
                <a:latin typeface="Times New Roman" panose="02020603050405020304"/>
                <a:cs typeface="Times New Roman" panose="02020603050405020304"/>
              </a:rPr>
              <a:t> </a:t>
            </a:r>
            <a:r>
              <a:rPr sz="2000" b="1" spc="-25" dirty="0">
                <a:latin typeface="Times New Roman" panose="02020603050405020304"/>
                <a:cs typeface="Times New Roman" panose="02020603050405020304"/>
              </a:rPr>
              <a:t>BY:</a:t>
            </a:r>
            <a:endParaRPr lang="en-IN" sz="2000" b="1" spc="-25" dirty="0">
              <a:latin typeface="Times New Roman" panose="02020603050405020304"/>
              <a:cs typeface="Times New Roman" panose="02020603050405020304"/>
            </a:endParaRPr>
          </a:p>
          <a:p>
            <a:pPr marL="469900" lvl="1">
              <a:spcBef>
                <a:spcPts val="105"/>
              </a:spcBef>
            </a:pPr>
            <a:r>
              <a:rPr lang="pt-BR" sz="2000" dirty="0">
                <a:latin typeface="Times New Roman" panose="02020603050405020304"/>
                <a:cs typeface="Times New Roman" panose="02020603050405020304"/>
              </a:rPr>
              <a:t>NALIN</a:t>
            </a:r>
            <a:r>
              <a:rPr lang="pt-BR" sz="2000" spc="50" dirty="0">
                <a:latin typeface="Times New Roman" panose="02020603050405020304"/>
                <a:cs typeface="Times New Roman" panose="02020603050405020304"/>
              </a:rPr>
              <a:t> </a:t>
            </a:r>
            <a:r>
              <a:rPr lang="pt-BR" sz="2000" dirty="0">
                <a:latin typeface="Times New Roman" panose="02020603050405020304"/>
                <a:cs typeface="Times New Roman" panose="02020603050405020304"/>
              </a:rPr>
              <a:t>KUMAR</a:t>
            </a:r>
            <a:r>
              <a:rPr lang="pt-BR" sz="2000" spc="55" dirty="0">
                <a:latin typeface="Times New Roman" panose="02020603050405020304"/>
                <a:cs typeface="Times New Roman" panose="02020603050405020304"/>
              </a:rPr>
              <a:t> </a:t>
            </a:r>
            <a:r>
              <a:rPr lang="pt-BR" sz="2000" dirty="0">
                <a:latin typeface="Times New Roman" panose="02020603050405020304"/>
                <a:cs typeface="Times New Roman" panose="02020603050405020304"/>
              </a:rPr>
              <a:t>S</a:t>
            </a:r>
            <a:r>
              <a:rPr lang="pt-BR" sz="2000" spc="100" dirty="0">
                <a:latin typeface="Times New Roman" panose="02020603050405020304"/>
                <a:cs typeface="Times New Roman" panose="02020603050405020304"/>
              </a:rPr>
              <a:t> </a:t>
            </a:r>
            <a:r>
              <a:rPr lang="pt-BR" sz="2000" spc="-50" dirty="0">
                <a:latin typeface="Times New Roman" panose="02020603050405020304"/>
                <a:cs typeface="Times New Roman" panose="02020603050405020304"/>
              </a:rPr>
              <a:t>P </a:t>
            </a:r>
            <a:r>
              <a:rPr lang="en-IN" sz="2000" spc="-10" dirty="0">
                <a:latin typeface="Times New Roman" panose="02020603050405020304"/>
                <a:cs typeface="Times New Roman" panose="02020603050405020304"/>
              </a:rPr>
              <a:t>(927622BEE073)</a:t>
            </a:r>
            <a:r>
              <a:rPr lang="pt-BR" sz="2000" spc="-50" dirty="0">
                <a:latin typeface="Times New Roman" panose="02020603050405020304"/>
                <a:cs typeface="Times New Roman" panose="02020603050405020304"/>
              </a:rPr>
              <a:t> </a:t>
            </a:r>
            <a:endParaRPr lang="pt-BR" sz="2000" spc="-50" dirty="0">
              <a:latin typeface="Times New Roman" panose="02020603050405020304"/>
              <a:cs typeface="Times New Roman" panose="02020603050405020304"/>
            </a:endParaRPr>
          </a:p>
          <a:p>
            <a:pPr marL="469900" lvl="1">
              <a:spcBef>
                <a:spcPts val="105"/>
              </a:spcBef>
            </a:pPr>
            <a:r>
              <a:rPr lang="pt-BR" sz="2000" dirty="0">
                <a:latin typeface="Times New Roman" panose="02020603050405020304"/>
                <a:cs typeface="Times New Roman" panose="02020603050405020304"/>
              </a:rPr>
              <a:t>SANJAAI</a:t>
            </a:r>
            <a:r>
              <a:rPr lang="pt-BR" sz="2000" spc="40" dirty="0">
                <a:latin typeface="Times New Roman" panose="02020603050405020304"/>
                <a:cs typeface="Times New Roman" panose="02020603050405020304"/>
              </a:rPr>
              <a:t> </a:t>
            </a:r>
            <a:r>
              <a:rPr lang="pt-BR" sz="2000" dirty="0">
                <a:latin typeface="Times New Roman" panose="02020603050405020304"/>
                <a:cs typeface="Times New Roman" panose="02020603050405020304"/>
              </a:rPr>
              <a:t>U</a:t>
            </a:r>
            <a:r>
              <a:rPr lang="pt-BR" sz="2000" spc="80" dirty="0">
                <a:latin typeface="Times New Roman" panose="02020603050405020304"/>
                <a:cs typeface="Times New Roman" panose="02020603050405020304"/>
              </a:rPr>
              <a:t> </a:t>
            </a:r>
            <a:r>
              <a:rPr lang="pt-BR" sz="2000" spc="-50" dirty="0">
                <a:latin typeface="Times New Roman" panose="02020603050405020304"/>
                <a:cs typeface="Times New Roman" panose="02020603050405020304"/>
              </a:rPr>
              <a:t>N             </a:t>
            </a:r>
            <a:r>
              <a:rPr lang="en-IN" sz="2000" spc="-10" dirty="0">
                <a:latin typeface="Times New Roman" panose="02020603050405020304"/>
                <a:cs typeface="Times New Roman" panose="02020603050405020304"/>
              </a:rPr>
              <a:t>(927622BEE094)</a:t>
            </a:r>
            <a:endParaRPr lang="pt-BR" sz="2000" spc="-50" dirty="0">
              <a:latin typeface="Times New Roman" panose="02020603050405020304"/>
              <a:cs typeface="Times New Roman" panose="02020603050405020304"/>
            </a:endParaRPr>
          </a:p>
          <a:p>
            <a:pPr marL="469900" lvl="1">
              <a:spcBef>
                <a:spcPts val="105"/>
              </a:spcBef>
            </a:pPr>
            <a:r>
              <a:rPr lang="pt-BR" sz="2000" dirty="0">
                <a:latin typeface="Times New Roman" panose="02020603050405020304"/>
                <a:cs typeface="Times New Roman" panose="02020603050405020304"/>
              </a:rPr>
              <a:t>SHARMITHA</a:t>
            </a:r>
            <a:r>
              <a:rPr lang="pt-BR" sz="2000" spc="-30" dirty="0">
                <a:latin typeface="Times New Roman" panose="02020603050405020304"/>
                <a:cs typeface="Times New Roman" panose="02020603050405020304"/>
              </a:rPr>
              <a:t> </a:t>
            </a:r>
            <a:r>
              <a:rPr lang="pt-BR" sz="2000" dirty="0">
                <a:latin typeface="Times New Roman" panose="02020603050405020304"/>
                <a:cs typeface="Times New Roman" panose="02020603050405020304"/>
              </a:rPr>
              <a:t>S</a:t>
            </a:r>
            <a:r>
              <a:rPr lang="pt-BR" sz="2000" spc="114" dirty="0">
                <a:latin typeface="Times New Roman" panose="02020603050405020304"/>
                <a:cs typeface="Times New Roman" panose="02020603050405020304"/>
              </a:rPr>
              <a:t> </a:t>
            </a:r>
            <a:r>
              <a:rPr lang="pt-BR" sz="2000" spc="-50" dirty="0">
                <a:latin typeface="Times New Roman" panose="02020603050405020304"/>
                <a:cs typeface="Times New Roman" panose="02020603050405020304"/>
              </a:rPr>
              <a:t>P       </a:t>
            </a:r>
            <a:r>
              <a:rPr lang="en-IN" sz="2000" spc="-10" dirty="0">
                <a:latin typeface="Times New Roman" panose="02020603050405020304"/>
                <a:cs typeface="Times New Roman" panose="02020603050405020304"/>
              </a:rPr>
              <a:t>(927622BEE106)</a:t>
            </a:r>
            <a:endParaRPr lang="pt-BR" sz="2000" dirty="0">
              <a:latin typeface="Times New Roman" panose="02020603050405020304"/>
              <a:cs typeface="Times New Roman" panose="02020603050405020304"/>
            </a:endParaRPr>
          </a:p>
          <a:p>
            <a:pPr marL="12700">
              <a:lnSpc>
                <a:spcPct val="100000"/>
              </a:lnSpc>
              <a:spcBef>
                <a:spcPts val="105"/>
              </a:spcBef>
            </a:pPr>
            <a:endParaRPr sz="2000" dirty="0">
              <a:latin typeface="Times New Roman" panose="02020603050405020304"/>
              <a:cs typeface="Times New Roman" panose="02020603050405020304"/>
            </a:endParaRPr>
          </a:p>
        </p:txBody>
      </p:sp>
      <p:pic>
        <p:nvPicPr>
          <p:cNvPr id="10" name="object 8"/>
          <p:cNvPicPr/>
          <p:nvPr/>
        </p:nvPicPr>
        <p:blipFill>
          <a:blip r:embed="rId1" cstate="print"/>
          <a:stretch>
            <a:fillRect/>
          </a:stretch>
        </p:blipFill>
        <p:spPr>
          <a:xfrm>
            <a:off x="262103" y="257584"/>
            <a:ext cx="2997002" cy="869374"/>
          </a:xfrm>
          <a:prstGeom prst="rect">
            <a:avLst/>
          </a:prstGeom>
        </p:spPr>
      </p:pic>
      <p:pic>
        <p:nvPicPr>
          <p:cNvPr id="11" name="object 9"/>
          <p:cNvPicPr/>
          <p:nvPr/>
        </p:nvPicPr>
        <p:blipFill>
          <a:blip r:embed="rId2" cstate="print"/>
          <a:stretch>
            <a:fillRect/>
          </a:stretch>
        </p:blipFill>
        <p:spPr>
          <a:xfrm>
            <a:off x="10838091" y="177925"/>
            <a:ext cx="1091806" cy="700204"/>
          </a:xfrm>
          <a:prstGeom prst="rect">
            <a:avLst/>
          </a:prstGeom>
        </p:spPr>
      </p:pic>
      <p:pic>
        <p:nvPicPr>
          <p:cNvPr id="12" name="object 10"/>
          <p:cNvPicPr/>
          <p:nvPr/>
        </p:nvPicPr>
        <p:blipFill>
          <a:blip r:embed="rId3" cstate="print"/>
          <a:stretch>
            <a:fillRect/>
          </a:stretch>
        </p:blipFill>
        <p:spPr>
          <a:xfrm>
            <a:off x="5846595" y="128739"/>
            <a:ext cx="801335" cy="798575"/>
          </a:xfrm>
          <a:prstGeom prst="rect">
            <a:avLst/>
          </a:prstGeom>
        </p:spPr>
      </p:pic>
      <p:sp>
        <p:nvSpPr>
          <p:cNvPr id="14" name="TextBox 13"/>
          <p:cNvSpPr txBox="1"/>
          <p:nvPr/>
        </p:nvSpPr>
        <p:spPr>
          <a:xfrm>
            <a:off x="0" y="1397198"/>
            <a:ext cx="12192000" cy="492443"/>
          </a:xfrm>
          <a:prstGeom prst="rect">
            <a:avLst/>
          </a:prstGeom>
          <a:noFill/>
        </p:spPr>
        <p:txBody>
          <a:bodyPr wrap="square" rtlCol="0">
            <a:spAutoFit/>
          </a:bodyPr>
          <a:lstStyle/>
          <a:p>
            <a:pPr algn="ctr"/>
            <a:r>
              <a:rPr lang="en-US" sz="2600" b="1" spc="-25" dirty="0">
                <a:latin typeface="Times New Roman" panose="02020603050405020304"/>
                <a:cs typeface="Times New Roman" panose="02020603050405020304"/>
              </a:rPr>
              <a:t>DEPARTMENT</a:t>
            </a:r>
            <a:r>
              <a:rPr lang="en-US" sz="2600" b="1" spc="-50" dirty="0">
                <a:latin typeface="Times New Roman" panose="02020603050405020304"/>
                <a:cs typeface="Times New Roman" panose="02020603050405020304"/>
              </a:rPr>
              <a:t> </a:t>
            </a:r>
            <a:r>
              <a:rPr lang="en-US" sz="2600" b="1" dirty="0">
                <a:latin typeface="Times New Roman" panose="02020603050405020304"/>
                <a:cs typeface="Times New Roman" panose="02020603050405020304"/>
              </a:rPr>
              <a:t>OF</a:t>
            </a:r>
            <a:r>
              <a:rPr lang="en-US" sz="2600" b="1" spc="-60" dirty="0">
                <a:latin typeface="Times New Roman" panose="02020603050405020304"/>
                <a:cs typeface="Times New Roman" panose="02020603050405020304"/>
              </a:rPr>
              <a:t> </a:t>
            </a:r>
            <a:r>
              <a:rPr lang="en-US" sz="2600" b="1">
                <a:latin typeface="Times New Roman" panose="02020603050405020304"/>
                <a:cs typeface="Times New Roman" panose="02020603050405020304"/>
              </a:rPr>
              <a:t>ELECTRICAL</a:t>
            </a:r>
            <a:r>
              <a:rPr lang="en-US" sz="2600" b="1" spc="-204">
                <a:latin typeface="Times New Roman" panose="02020603050405020304"/>
                <a:cs typeface="Times New Roman" panose="02020603050405020304"/>
              </a:rPr>
              <a:t>  </a:t>
            </a:r>
            <a:r>
              <a:rPr lang="en-US" sz="2600" b="1">
                <a:latin typeface="Times New Roman" panose="02020603050405020304"/>
                <a:cs typeface="Times New Roman" panose="02020603050405020304"/>
              </a:rPr>
              <a:t>AND</a:t>
            </a:r>
            <a:r>
              <a:rPr lang="en-US" sz="2600" b="1" spc="25">
                <a:latin typeface="Times New Roman" panose="02020603050405020304"/>
                <a:cs typeface="Times New Roman" panose="02020603050405020304"/>
              </a:rPr>
              <a:t> </a:t>
            </a:r>
            <a:r>
              <a:rPr lang="en-US" sz="2600" b="1" dirty="0">
                <a:latin typeface="Times New Roman" panose="02020603050405020304"/>
                <a:cs typeface="Times New Roman" panose="02020603050405020304"/>
              </a:rPr>
              <a:t>ELECTRONICS</a:t>
            </a:r>
            <a:r>
              <a:rPr lang="en-US" sz="2600" b="1" spc="-35" dirty="0">
                <a:latin typeface="Times New Roman" panose="02020603050405020304"/>
                <a:cs typeface="Times New Roman" panose="02020603050405020304"/>
              </a:rPr>
              <a:t> </a:t>
            </a:r>
            <a:r>
              <a:rPr lang="en-US" sz="2600" b="1" spc="-10" dirty="0">
                <a:latin typeface="Times New Roman" panose="02020603050405020304"/>
                <a:cs typeface="Times New Roman" panose="02020603050405020304"/>
              </a:rPr>
              <a:t>ENGINEERING</a:t>
            </a:r>
            <a:endParaRPr lang="en-US" sz="2600" dirty="0">
              <a:latin typeface="Times New Roman" panose="02020603050405020304"/>
              <a:cs typeface="Times New Roman" panose="02020603050405020304"/>
            </a:endParaRPr>
          </a:p>
        </p:txBody>
      </p:sp>
      <p:sp>
        <p:nvSpPr>
          <p:cNvPr id="15" name="TextBox 14"/>
          <p:cNvSpPr txBox="1"/>
          <p:nvPr/>
        </p:nvSpPr>
        <p:spPr>
          <a:xfrm>
            <a:off x="0" y="1996755"/>
            <a:ext cx="12192000" cy="1084912"/>
          </a:xfrm>
          <a:prstGeom prst="rect">
            <a:avLst/>
          </a:prstGeom>
          <a:noFill/>
        </p:spPr>
        <p:txBody>
          <a:bodyPr wrap="square" rtlCol="0">
            <a:spAutoFit/>
          </a:bodyPr>
          <a:lstStyle/>
          <a:p>
            <a:pPr marR="155575" algn="ctr">
              <a:lnSpc>
                <a:spcPct val="100000"/>
              </a:lnSpc>
              <a:spcBef>
                <a:spcPts val="1235"/>
              </a:spcBef>
            </a:pPr>
            <a:r>
              <a:rPr lang="en-US" sz="2600" b="1" spc="-10" dirty="0">
                <a:solidFill>
                  <a:srgbClr val="FF0000"/>
                </a:solidFill>
                <a:latin typeface="Times New Roman" panose="02020603050405020304"/>
                <a:cs typeface="Times New Roman" panose="02020603050405020304"/>
              </a:rPr>
              <a:t>18EEP301L-</a:t>
            </a:r>
            <a:r>
              <a:rPr lang="en-US" sz="2600" b="1" dirty="0">
                <a:solidFill>
                  <a:srgbClr val="FF0000"/>
                </a:solidFill>
                <a:latin typeface="Times New Roman" panose="02020603050405020304"/>
                <a:cs typeface="Times New Roman" panose="02020603050405020304"/>
              </a:rPr>
              <a:t>MINOR</a:t>
            </a:r>
            <a:r>
              <a:rPr lang="en-US" sz="2600" b="1" spc="-25" dirty="0">
                <a:solidFill>
                  <a:srgbClr val="FF0000"/>
                </a:solidFill>
                <a:latin typeface="Times New Roman" panose="02020603050405020304"/>
                <a:cs typeface="Times New Roman" panose="02020603050405020304"/>
              </a:rPr>
              <a:t> </a:t>
            </a:r>
            <a:r>
              <a:rPr lang="en-US" sz="2600" b="1" dirty="0">
                <a:solidFill>
                  <a:srgbClr val="FF0000"/>
                </a:solidFill>
                <a:latin typeface="Times New Roman" panose="02020603050405020304"/>
                <a:cs typeface="Times New Roman" panose="02020603050405020304"/>
              </a:rPr>
              <a:t>PROJECT</a:t>
            </a:r>
            <a:r>
              <a:rPr lang="en-US" sz="2600" b="1" spc="-15" dirty="0">
                <a:solidFill>
                  <a:srgbClr val="FF0000"/>
                </a:solidFill>
                <a:latin typeface="Times New Roman" panose="02020603050405020304"/>
                <a:cs typeface="Times New Roman" panose="02020603050405020304"/>
              </a:rPr>
              <a:t> </a:t>
            </a:r>
            <a:r>
              <a:rPr lang="en-US" sz="2600" b="1" spc="-25" dirty="0">
                <a:solidFill>
                  <a:srgbClr val="FF0000"/>
                </a:solidFill>
                <a:latin typeface="Times New Roman" panose="02020603050405020304"/>
                <a:cs typeface="Times New Roman" panose="02020603050405020304"/>
              </a:rPr>
              <a:t>III</a:t>
            </a:r>
            <a:endParaRPr lang="en-US" sz="2600" dirty="0">
              <a:latin typeface="Times New Roman" panose="02020603050405020304"/>
              <a:cs typeface="Times New Roman" panose="02020603050405020304"/>
            </a:endParaRPr>
          </a:p>
          <a:p>
            <a:pPr marR="236220" algn="ctr">
              <a:lnSpc>
                <a:spcPct val="100000"/>
              </a:lnSpc>
              <a:spcBef>
                <a:spcPts val="1545"/>
              </a:spcBef>
              <a:tabLst>
                <a:tab pos="948055" algn="l"/>
              </a:tabLst>
            </a:pPr>
            <a:r>
              <a:rPr lang="en-US" sz="2600" b="1" spc="-10" dirty="0">
                <a:latin typeface="Times New Roman" panose="02020603050405020304"/>
                <a:cs typeface="Times New Roman" panose="02020603050405020304"/>
              </a:rPr>
              <a:t>SECOND REVIEW</a:t>
            </a:r>
            <a:endParaRPr lang="en-US" sz="2600" dirty="0">
              <a:latin typeface="Times New Roman" panose="02020603050405020304"/>
              <a:cs typeface="Times New Roman" panose="02020603050405020304"/>
            </a:endParaRPr>
          </a:p>
        </p:txBody>
      </p:sp>
      <p:sp>
        <p:nvSpPr>
          <p:cNvPr id="17" name="TextBox 16"/>
          <p:cNvSpPr txBox="1"/>
          <p:nvPr/>
        </p:nvSpPr>
        <p:spPr>
          <a:xfrm>
            <a:off x="383457" y="4038038"/>
            <a:ext cx="3486908" cy="1015663"/>
          </a:xfrm>
          <a:prstGeom prst="rect">
            <a:avLst/>
          </a:prstGeom>
          <a:noFill/>
        </p:spPr>
        <p:txBody>
          <a:bodyPr wrap="square" rtlCol="0">
            <a:spAutoFit/>
          </a:bodyPr>
          <a:lstStyle/>
          <a:p>
            <a:r>
              <a:rPr lang="en-IN" sz="2000" b="1" dirty="0">
                <a:solidFill>
                  <a:srgbClr val="702FA0"/>
                </a:solidFill>
                <a:latin typeface="Times New Roman" panose="02020603050405020304" pitchFamily="18" charset="0"/>
                <a:cs typeface="Times New Roman" panose="02020603050405020304" pitchFamily="18" charset="0"/>
              </a:rPr>
              <a:t>YEAR/</a:t>
            </a:r>
            <a:r>
              <a:rPr lang="en-IN" sz="2000" b="1" spc="40" dirty="0">
                <a:solidFill>
                  <a:srgbClr val="702FA0"/>
                </a:solidFill>
                <a:latin typeface="Times New Roman" panose="02020603050405020304" pitchFamily="18" charset="0"/>
                <a:cs typeface="Times New Roman" panose="02020603050405020304" pitchFamily="18" charset="0"/>
              </a:rPr>
              <a:t> </a:t>
            </a:r>
            <a:r>
              <a:rPr lang="en-IN" sz="2000" b="1" dirty="0">
                <a:solidFill>
                  <a:srgbClr val="702FA0"/>
                </a:solidFill>
                <a:latin typeface="Times New Roman" panose="02020603050405020304" pitchFamily="18" charset="0"/>
                <a:cs typeface="Times New Roman" panose="02020603050405020304" pitchFamily="18" charset="0"/>
              </a:rPr>
              <a:t>SEMESTER</a:t>
            </a:r>
            <a:r>
              <a:rPr lang="en-IN" sz="2000" b="1" spc="35" dirty="0">
                <a:solidFill>
                  <a:srgbClr val="702FA0"/>
                </a:solidFill>
                <a:latin typeface="Times New Roman" panose="02020603050405020304" pitchFamily="18" charset="0"/>
                <a:cs typeface="Times New Roman" panose="02020603050405020304" pitchFamily="18" charset="0"/>
              </a:rPr>
              <a:t> </a:t>
            </a:r>
            <a:r>
              <a:rPr lang="en-IN" sz="2000" b="1" dirty="0">
                <a:solidFill>
                  <a:srgbClr val="702FA0"/>
                </a:solidFill>
                <a:latin typeface="Times New Roman" panose="02020603050405020304" pitchFamily="18" charset="0"/>
                <a:cs typeface="Times New Roman" panose="02020603050405020304" pitchFamily="18" charset="0"/>
              </a:rPr>
              <a:t>–</a:t>
            </a:r>
            <a:r>
              <a:rPr lang="en-IN" sz="2000" b="1" spc="45" dirty="0">
                <a:solidFill>
                  <a:srgbClr val="702FA0"/>
                </a:solidFill>
                <a:latin typeface="Times New Roman" panose="02020603050405020304" pitchFamily="18" charset="0"/>
                <a:cs typeface="Times New Roman" panose="02020603050405020304" pitchFamily="18" charset="0"/>
              </a:rPr>
              <a:t> </a:t>
            </a:r>
            <a:r>
              <a:rPr lang="en-IN" sz="2000" b="1" spc="-10" dirty="0">
                <a:solidFill>
                  <a:srgbClr val="702FA0"/>
                </a:solidFill>
                <a:latin typeface="Times New Roman" panose="02020603050405020304" pitchFamily="18" charset="0"/>
                <a:cs typeface="Times New Roman" panose="02020603050405020304" pitchFamily="18" charset="0"/>
              </a:rPr>
              <a:t>III/V</a:t>
            </a:r>
            <a:endParaRPr lang="en-IN" sz="2000" b="1" spc="-10" dirty="0">
              <a:solidFill>
                <a:srgbClr val="702FA0"/>
              </a:solidFill>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BATHCH NO :12</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DATE:</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57429"/>
          </a:xfrm>
        </p:spPr>
        <p:txBody>
          <a:bodyPr>
            <a:normAutofit/>
          </a:bodyPr>
          <a:lstStyle/>
          <a:p>
            <a:pPr algn="ctr"/>
            <a:r>
              <a:rPr lang="en-US" sz="3200" b="1" dirty="0">
                <a:latin typeface="Algerian" panose="04020705040A02060702" pitchFamily="82" charset="0"/>
              </a:rPr>
              <a:t>transformer</a:t>
            </a:r>
            <a:endParaRPr lang="en-IN" sz="3200" b="1" dirty="0"/>
          </a:p>
        </p:txBody>
      </p:sp>
      <p:sp>
        <p:nvSpPr>
          <p:cNvPr id="5" name="Rectangle 2"/>
          <p:cNvSpPr>
            <a:spLocks noGrp="1" noChangeArrowheads="1"/>
          </p:cNvSpPr>
          <p:nvPr>
            <p:ph idx="1"/>
          </p:nvPr>
        </p:nvSpPr>
        <p:spPr bwMode="auto">
          <a:xfrm>
            <a:off x="275303" y="1101890"/>
            <a:ext cx="11641393" cy="5109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Definition</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None/>
            </a:pPr>
            <a:r>
              <a:rPr lang="en-US" altLang="en-US" sz="2200" dirty="0">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transformer is an electrical device that transfers electrical energy between two or more circuits using electromagnetic induction.</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Basic Principle</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None/>
            </a:pPr>
            <a:r>
              <a:rPr lang="en-US" altLang="en-US" sz="2200" dirty="0">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Operates on the principle of electromagnetic induction, where a varying current in the primary coil generates a varying magnetic flux, which induces a voltage in the secondary coil.</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Purpose</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Used to increase (step-up) or decrease (step-down) AC voltages in power transmission and distribution.</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Applications</a:t>
            </a:r>
            <a:r>
              <a:rPr lang="en-US" sz="2200" dirty="0">
                <a:latin typeface="Times New Roman" panose="02020603050405020304" pitchFamily="18" charset="0"/>
                <a:cs typeface="Times New Roman" panose="02020603050405020304" pitchFamily="18" charset="0"/>
              </a:rPr>
              <a:t>: Power distribution, electrical isolation, impedance matching, voltage regulation in various electrical systems.</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9443"/>
          </a:xfrm>
        </p:spPr>
        <p:txBody>
          <a:bodyPr>
            <a:normAutofit/>
          </a:bodyPr>
          <a:lstStyle/>
          <a:p>
            <a:pPr algn="ctr"/>
            <a:r>
              <a:rPr lang="en-IN" sz="3200" b="1" dirty="0">
                <a:latin typeface="Algerian" panose="04020705040A02060702" pitchFamily="82" charset="0"/>
              </a:rPr>
              <a:t>Arduino Microcontroller</a:t>
            </a:r>
            <a:endParaRPr lang="en-IN" sz="3200" dirty="0">
              <a:latin typeface="Algerian" panose="04020705040A02060702" pitchFamily="82" charset="0"/>
            </a:endParaRPr>
          </a:p>
        </p:txBody>
      </p:sp>
      <p:sp>
        <p:nvSpPr>
          <p:cNvPr id="3" name="Content Placeholder 2"/>
          <p:cNvSpPr>
            <a:spLocks noGrp="1"/>
          </p:cNvSpPr>
          <p:nvPr>
            <p:ph idx="1"/>
          </p:nvPr>
        </p:nvSpPr>
        <p:spPr>
          <a:xfrm>
            <a:off x="838200" y="1170039"/>
            <a:ext cx="10515600" cy="5506064"/>
          </a:xfrm>
        </p:spPr>
        <p:txBody>
          <a:bodyPr>
            <a:normAutofit lnSpcReduction="10000"/>
          </a:bodyPr>
          <a:lstStyle/>
          <a:p>
            <a:pPr algn="just">
              <a:lnSpc>
                <a:spcPct val="150000"/>
              </a:lnSpc>
              <a:buFont typeface="Wingdings" panose="05000000000000000000" pitchFamily="2" charset="2"/>
              <a:buChar char="Ø"/>
            </a:pPr>
            <a:r>
              <a:rPr lang="en-IN" sz="2200" b="1" dirty="0">
                <a:latin typeface="Times New Roman" panose="02020603050405020304" pitchFamily="18" charset="0"/>
                <a:cs typeface="Times New Roman" panose="02020603050405020304" pitchFamily="18" charset="0"/>
              </a:rPr>
              <a:t>Definition:</a:t>
            </a:r>
            <a:endParaRPr lang="en-IN" sz="2200" b="1" dirty="0">
              <a:latin typeface="Times New Roman" panose="02020603050405020304" pitchFamily="18" charset="0"/>
              <a:cs typeface="Times New Roman" panose="02020603050405020304" pitchFamily="18" charset="0"/>
            </a:endParaRPr>
          </a:p>
          <a:p>
            <a:pPr marL="0" indent="0" algn="just">
              <a:lnSpc>
                <a:spcPct val="150000"/>
              </a:lnSpc>
              <a:buNone/>
            </a:pPr>
            <a:r>
              <a:rPr lang="en-IN" sz="2200" b="1"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Arduino Microcontroller</a:t>
            </a:r>
            <a:r>
              <a:rPr lang="en-US" sz="2200" dirty="0">
                <a:latin typeface="Times New Roman" panose="02020603050405020304" pitchFamily="18" charset="0"/>
                <a:cs typeface="Times New Roman" panose="02020603050405020304" pitchFamily="18" charset="0"/>
              </a:rPr>
              <a:t> is a programmable device that acts as the brain of an electronic system. It processes inputs from sensors and controls outputs like motors, lights, or relays based on the programmed instructions.</a:t>
            </a:r>
            <a:endParaRPr lang="en-US"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IN" sz="2200" b="1" dirty="0">
                <a:latin typeface="Times New Roman" panose="02020603050405020304" pitchFamily="18" charset="0"/>
                <a:cs typeface="Times New Roman" panose="02020603050405020304" pitchFamily="18" charset="0"/>
              </a:rPr>
              <a:t>Role</a:t>
            </a:r>
            <a:r>
              <a:rPr lang="en-IN" sz="2200" dirty="0">
                <a:latin typeface="Times New Roman" panose="02020603050405020304" pitchFamily="18" charset="0"/>
                <a:cs typeface="Times New Roman" panose="02020603050405020304" pitchFamily="18" charset="0"/>
              </a:rPr>
              <a:t>: Central controller for the protection system.</a:t>
            </a:r>
            <a:endParaRPr lang="en-IN" sz="2200" dirty="0">
              <a:latin typeface="Times New Roman" panose="02020603050405020304" pitchFamily="18" charset="0"/>
              <a:cs typeface="Times New Roman" panose="02020603050405020304" pitchFamily="18" charset="0"/>
            </a:endParaRPr>
          </a:p>
          <a:p>
            <a:pPr marL="0" indent="0" algn="just">
              <a:lnSpc>
                <a:spcPct val="150000"/>
              </a:lnSpc>
              <a:buNone/>
            </a:pPr>
            <a:r>
              <a:rPr lang="en-IN" sz="2200" b="1" dirty="0">
                <a:latin typeface="Times New Roman" panose="02020603050405020304" pitchFamily="18" charset="0"/>
                <a:cs typeface="Times New Roman" panose="02020603050405020304" pitchFamily="18" charset="0"/>
              </a:rPr>
              <a:t>Key Features</a:t>
            </a:r>
            <a:r>
              <a:rPr lang="en-IN" sz="2200" dirty="0">
                <a:latin typeface="Times New Roman" panose="02020603050405020304" pitchFamily="18" charset="0"/>
                <a:cs typeface="Times New Roman" panose="02020603050405020304" pitchFamily="18" charset="0"/>
              </a:rPr>
              <a:t>:</a:t>
            </a:r>
            <a:endParaRPr lang="en-IN" sz="2200"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Ø"/>
            </a:pPr>
            <a:r>
              <a:rPr lang="en-IN" sz="2200" b="1" dirty="0">
                <a:latin typeface="Times New Roman" panose="02020603050405020304" pitchFamily="18" charset="0"/>
                <a:cs typeface="Times New Roman" panose="02020603050405020304" pitchFamily="18" charset="0"/>
              </a:rPr>
              <a:t>Analog Inputs</a:t>
            </a:r>
            <a:r>
              <a:rPr lang="en-IN" sz="2200" dirty="0">
                <a:latin typeface="Times New Roman" panose="02020603050405020304" pitchFamily="18" charset="0"/>
                <a:cs typeface="Times New Roman" panose="02020603050405020304" pitchFamily="18" charset="0"/>
              </a:rPr>
              <a:t>: Reads data from current and temperature sensors.</a:t>
            </a:r>
            <a:endParaRPr lang="en-IN" sz="2200"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Ø"/>
            </a:pPr>
            <a:r>
              <a:rPr lang="en-IN" sz="2200" b="1" dirty="0">
                <a:latin typeface="Times New Roman" panose="02020603050405020304" pitchFamily="18" charset="0"/>
                <a:cs typeface="Times New Roman" panose="02020603050405020304" pitchFamily="18" charset="0"/>
              </a:rPr>
              <a:t>Digital Outputs</a:t>
            </a:r>
            <a:r>
              <a:rPr lang="en-IN" sz="2200" dirty="0">
                <a:latin typeface="Times New Roman" panose="02020603050405020304" pitchFamily="18" charset="0"/>
                <a:cs typeface="Times New Roman" panose="02020603050405020304" pitchFamily="18" charset="0"/>
              </a:rPr>
              <a:t>: Controls the relay based on sensor readings.</a:t>
            </a:r>
            <a:endParaRPr lang="en-IN" sz="2200"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Ø"/>
            </a:pPr>
            <a:r>
              <a:rPr lang="en-IN" sz="2200" b="1" dirty="0">
                <a:latin typeface="Times New Roman" panose="02020603050405020304" pitchFamily="18" charset="0"/>
                <a:cs typeface="Times New Roman" panose="02020603050405020304" pitchFamily="18" charset="0"/>
              </a:rPr>
              <a:t>Custom Code</a:t>
            </a:r>
            <a:r>
              <a:rPr lang="en-IN" sz="2200" dirty="0">
                <a:latin typeface="Times New Roman" panose="02020603050405020304" pitchFamily="18" charset="0"/>
                <a:cs typeface="Times New Roman" panose="02020603050405020304" pitchFamily="18" charset="0"/>
              </a:rPr>
              <a:t>: Manages sensor data and decision-making logic.</a:t>
            </a:r>
            <a:endParaRPr lang="en-IN" sz="2200"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Ø"/>
            </a:pPr>
            <a:r>
              <a:rPr lang="en-IN" sz="2200" b="1" dirty="0">
                <a:latin typeface="Times New Roman" panose="02020603050405020304" pitchFamily="18" charset="0"/>
                <a:cs typeface="Times New Roman" panose="02020603050405020304" pitchFamily="18" charset="0"/>
              </a:rPr>
              <a:t>Communication</a:t>
            </a:r>
            <a:r>
              <a:rPr lang="en-IN" sz="2200" dirty="0">
                <a:latin typeface="Times New Roman" panose="02020603050405020304" pitchFamily="18" charset="0"/>
                <a:cs typeface="Times New Roman" panose="02020603050405020304" pitchFamily="18" charset="0"/>
              </a:rPr>
              <a:t>: Potential for data logging or remote monitoring.</a:t>
            </a:r>
            <a:endParaRPr lang="en-IN"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04914"/>
          </a:xfrm>
        </p:spPr>
        <p:txBody>
          <a:bodyPr>
            <a:normAutofit/>
          </a:bodyPr>
          <a:lstStyle/>
          <a:p>
            <a:pPr algn="ctr"/>
            <a:r>
              <a:rPr lang="en-US" sz="3200" b="1" dirty="0">
                <a:latin typeface="Algerian" panose="04020705040A02060702" pitchFamily="82" charset="0"/>
              </a:rPr>
              <a:t>Current Sensor</a:t>
            </a:r>
            <a:endParaRPr lang="en-IN" sz="3200" dirty="0">
              <a:latin typeface="Algerian" panose="04020705040A02060702" pitchFamily="82" charset="0"/>
            </a:endParaRPr>
          </a:p>
        </p:txBody>
      </p:sp>
      <p:sp>
        <p:nvSpPr>
          <p:cNvPr id="3" name="Content Placeholder 2"/>
          <p:cNvSpPr>
            <a:spLocks noGrp="1"/>
          </p:cNvSpPr>
          <p:nvPr>
            <p:ph idx="1"/>
          </p:nvPr>
        </p:nvSpPr>
        <p:spPr>
          <a:xfrm>
            <a:off x="838200" y="1170039"/>
            <a:ext cx="10515600" cy="5006924"/>
          </a:xfrm>
        </p:spPr>
        <p:txBody>
          <a:bodyPr>
            <a:normAutofit/>
          </a:bodyPr>
          <a:lstStyle/>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Function</a:t>
            </a:r>
            <a:r>
              <a:rPr lang="en-US" sz="2200" dirty="0">
                <a:latin typeface="Times New Roman" panose="02020603050405020304" pitchFamily="18" charset="0"/>
                <a:cs typeface="Times New Roman" panose="02020603050405020304" pitchFamily="18" charset="0"/>
              </a:rPr>
              <a:t>: Measures the electrical current flowing through the transformer.</a:t>
            </a:r>
            <a:endParaRPr lang="en-US"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Sensor Name</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ACS712 Hall Effect Sensor</a:t>
            </a:r>
            <a:endParaRPr lang="en-US"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IC</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ACS712</a:t>
            </a:r>
            <a:endParaRPr lang="en-US"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Connection</a:t>
            </a:r>
            <a:r>
              <a:rPr lang="en-US" sz="2200" dirty="0">
                <a:latin typeface="Times New Roman" panose="02020603050405020304" pitchFamily="18" charset="0"/>
                <a:cs typeface="Times New Roman" panose="02020603050405020304" pitchFamily="18" charset="0"/>
              </a:rPr>
              <a:t>: Outputs an analog voltage proportional to the current, which is read by the Arduino.</a:t>
            </a:r>
            <a:endParaRPr lang="en-US"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Purpose</a:t>
            </a:r>
            <a:r>
              <a:rPr lang="en-US" sz="2200" dirty="0">
                <a:latin typeface="Times New Roman" panose="02020603050405020304" pitchFamily="18" charset="0"/>
                <a:cs typeface="Times New Roman" panose="02020603050405020304" pitchFamily="18" charset="0"/>
              </a:rPr>
              <a:t>: Detects overload conditions by monitoring current levels and triggering protective actions if thresholds are exceeded.</a:t>
            </a: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6591"/>
          </a:xfrm>
        </p:spPr>
        <p:txBody>
          <a:bodyPr>
            <a:normAutofit/>
          </a:bodyPr>
          <a:lstStyle/>
          <a:p>
            <a:pPr algn="ctr"/>
            <a:r>
              <a:rPr lang="en-US" sz="3200" b="1" dirty="0">
                <a:latin typeface="Algerian" panose="04020705040A02060702" pitchFamily="82" charset="0"/>
                <a:cs typeface="Times New Roman" panose="02020603050405020304" pitchFamily="18" charset="0"/>
              </a:rPr>
              <a:t>Temperature Sensor</a:t>
            </a:r>
            <a:endParaRPr lang="en-IN" sz="3200" dirty="0">
              <a:latin typeface="Algerian" panose="04020705040A02060702" pitchFamily="82" charset="0"/>
              <a:cs typeface="Times New Roman" panose="02020603050405020304" pitchFamily="18" charset="0"/>
            </a:endParaRPr>
          </a:p>
        </p:txBody>
      </p:sp>
      <p:sp>
        <p:nvSpPr>
          <p:cNvPr id="3" name="Content Placeholder 2"/>
          <p:cNvSpPr>
            <a:spLocks noGrp="1"/>
          </p:cNvSpPr>
          <p:nvPr>
            <p:ph idx="1"/>
          </p:nvPr>
        </p:nvSpPr>
        <p:spPr>
          <a:xfrm>
            <a:off x="838200" y="1533832"/>
            <a:ext cx="10515600" cy="4643131"/>
          </a:xfrm>
        </p:spPr>
        <p:txBody>
          <a:bodyPr>
            <a:normAutofit lnSpcReduction="10000"/>
          </a:bodyPr>
          <a:lstStyle/>
          <a:p>
            <a:pPr>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Function</a:t>
            </a:r>
            <a:r>
              <a:rPr lang="en-US" sz="2200" dirty="0">
                <a:latin typeface="Times New Roman" panose="02020603050405020304" pitchFamily="18" charset="0"/>
                <a:cs typeface="Times New Roman" panose="02020603050405020304" pitchFamily="18" charset="0"/>
              </a:rPr>
              <a:t>: Monitors the temperature of the transformer.</a:t>
            </a:r>
            <a:endParaRPr lang="en-US" sz="22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Sensor Name</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LM35 Temperature Sensor</a:t>
            </a:r>
            <a:endParaRPr lang="en-US" sz="22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IC</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LM35</a:t>
            </a:r>
            <a:endParaRPr lang="en-US" sz="22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Connection</a:t>
            </a:r>
            <a:r>
              <a:rPr lang="en-US" sz="2200" dirty="0">
                <a:latin typeface="Times New Roman" panose="02020603050405020304" pitchFamily="18" charset="0"/>
                <a:cs typeface="Times New Roman" panose="02020603050405020304" pitchFamily="18" charset="0"/>
              </a:rPr>
              <a:t>: Provides an analog output voltage proportional to the temperature, which is read by the Arduino.</a:t>
            </a:r>
            <a:endParaRPr lang="en-US" sz="22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Purpose</a:t>
            </a:r>
            <a:r>
              <a:rPr lang="en-US" sz="2200" dirty="0">
                <a:latin typeface="Times New Roman" panose="02020603050405020304" pitchFamily="18" charset="0"/>
                <a:cs typeface="Times New Roman" panose="02020603050405020304" pitchFamily="18" charset="0"/>
              </a:rPr>
              <a:t>: Detects overheating by continuously measuring the transformer’s temperature, ensuring it remains within safe operating limits.</a:t>
            </a:r>
            <a:endParaRPr lang="en-US" sz="22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Note</a:t>
            </a:r>
            <a:r>
              <a:rPr lang="en-US" sz="2200" dirty="0">
                <a:latin typeface="Times New Roman" panose="02020603050405020304" pitchFamily="18" charset="0"/>
                <a:cs typeface="Times New Roman" panose="02020603050405020304" pitchFamily="18" charset="0"/>
              </a:rPr>
              <a:t>: The LM35 is known for its accuracy and simplicity in temperature measurement.</a:t>
            </a:r>
            <a:endParaRPr lang="en-IN"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8772"/>
          </a:xfrm>
        </p:spPr>
        <p:txBody>
          <a:bodyPr>
            <a:normAutofit/>
          </a:bodyPr>
          <a:lstStyle/>
          <a:p>
            <a:pPr algn="ctr"/>
            <a:r>
              <a:rPr lang="en-US" sz="3200" b="1" dirty="0">
                <a:latin typeface="Algerian" panose="04020705040A02060702" pitchFamily="82" charset="0"/>
              </a:rPr>
              <a:t>Relay Module</a:t>
            </a:r>
            <a:endParaRPr lang="en-IN" sz="3200" dirty="0">
              <a:latin typeface="Algerian" panose="04020705040A02060702" pitchFamily="82" charset="0"/>
            </a:endParaRPr>
          </a:p>
        </p:txBody>
      </p:sp>
      <p:sp>
        <p:nvSpPr>
          <p:cNvPr id="3" name="Content Placeholder 2"/>
          <p:cNvSpPr>
            <a:spLocks noGrp="1"/>
          </p:cNvSpPr>
          <p:nvPr>
            <p:ph idx="1"/>
          </p:nvPr>
        </p:nvSpPr>
        <p:spPr>
          <a:xfrm>
            <a:off x="838200" y="1199535"/>
            <a:ext cx="10515600" cy="4977428"/>
          </a:xfrm>
        </p:spPr>
        <p:txBody>
          <a:bodyPr>
            <a:normAutofit lnSpcReduction="10000"/>
          </a:bodyPr>
          <a:lstStyle/>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Definition</a:t>
            </a:r>
            <a:r>
              <a:rPr lang="en-US" sz="2200" dirty="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r>
              <a:rPr lang="en-US" sz="2200" dirty="0">
                <a:latin typeface="Times New Roman" panose="02020603050405020304" pitchFamily="18" charset="0"/>
                <a:cs typeface="Times New Roman" panose="02020603050405020304" pitchFamily="18" charset="0"/>
              </a:rPr>
              <a:t>	A relay is an electrically operated switch that uses an electromagnet to mechanically operate a switch, enabling the control of a high-power circuit with a low-power signal.</a:t>
            </a:r>
            <a:endParaRPr lang="en-US"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Function</a:t>
            </a:r>
            <a:r>
              <a:rPr lang="en-US" sz="2200" dirty="0">
                <a:latin typeface="Times New Roman" panose="02020603050405020304" pitchFamily="18" charset="0"/>
                <a:cs typeface="Times New Roman" panose="02020603050405020304" pitchFamily="18" charset="0"/>
              </a:rPr>
              <a:t>: Controls the connection and disconnection of the transformer from the load.</a:t>
            </a:r>
            <a:endParaRPr lang="en-US"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Relay Type</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5V Single-Channel Relay Module</a:t>
            </a:r>
            <a:endParaRPr lang="en-US"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Connection</a:t>
            </a:r>
            <a:r>
              <a:rPr lang="en-US" sz="2200" dirty="0">
                <a:latin typeface="Times New Roman" panose="02020603050405020304" pitchFamily="18" charset="0"/>
                <a:cs typeface="Times New Roman" panose="02020603050405020304" pitchFamily="18" charset="0"/>
              </a:rPr>
              <a:t>: Connected to the Arduino, which sends a signal to trigger the relay based on sensor data.</a:t>
            </a:r>
            <a:endParaRPr lang="en-US"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Purpose</a:t>
            </a:r>
            <a:r>
              <a:rPr lang="en-US" sz="2200" dirty="0">
                <a:latin typeface="Times New Roman" panose="02020603050405020304" pitchFamily="18" charset="0"/>
                <a:cs typeface="Times New Roman" panose="02020603050405020304" pitchFamily="18" charset="0"/>
              </a:rPr>
              <a:t>: Automatically disconnects the transformer to prevent damage when overload or overheating is detected.</a:t>
            </a:r>
            <a:endParaRPr lang="en-US"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IN"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6927"/>
          </a:xfrm>
        </p:spPr>
        <p:txBody>
          <a:bodyPr>
            <a:normAutofit/>
          </a:bodyPr>
          <a:lstStyle/>
          <a:p>
            <a:pPr algn="ctr"/>
            <a:r>
              <a:rPr lang="en-IN" sz="3200" dirty="0">
                <a:latin typeface="Algerian" panose="04020705040A02060702" pitchFamily="82" charset="0"/>
              </a:rPr>
              <a:t>Circuit Diagram</a:t>
            </a:r>
            <a:endParaRPr lang="en-IN" sz="3200" dirty="0">
              <a:latin typeface="Algerian" panose="04020705040A02060702" pitchFamily="82" charset="0"/>
            </a:endParaRPr>
          </a:p>
        </p:txBody>
      </p:sp>
      <p:pic>
        <p:nvPicPr>
          <p:cNvPr id="3" name="Picture 2" descr="Screenshot 2024-11-15 233513"/>
          <p:cNvPicPr>
            <a:picLocks noChangeAspect="1"/>
          </p:cNvPicPr>
          <p:nvPr/>
        </p:nvPicPr>
        <p:blipFill>
          <a:blip r:embed="rId1"/>
          <a:stretch>
            <a:fillRect/>
          </a:stretch>
        </p:blipFill>
        <p:spPr>
          <a:xfrm>
            <a:off x="1730375" y="1012825"/>
            <a:ext cx="8730615" cy="49663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3404"/>
          </a:xfrm>
        </p:spPr>
        <p:txBody>
          <a:bodyPr>
            <a:normAutofit/>
          </a:bodyPr>
          <a:lstStyle/>
          <a:p>
            <a:pPr algn="ctr"/>
            <a:r>
              <a:rPr lang="en-IN" sz="3300" dirty="0">
                <a:latin typeface="Algerian" panose="04020705040A02060702" pitchFamily="82" charset="0"/>
              </a:rPr>
              <a:t>at normal loaded condition</a:t>
            </a:r>
            <a:endParaRPr lang="en-IN" sz="3300" dirty="0"/>
          </a:p>
        </p:txBody>
      </p:sp>
      <p:pic>
        <p:nvPicPr>
          <p:cNvPr id="3" name="Picture 2" descr="Screenshot 2024-11-15 233626"/>
          <p:cNvPicPr>
            <a:picLocks noChangeAspect="1"/>
          </p:cNvPicPr>
          <p:nvPr/>
        </p:nvPicPr>
        <p:blipFill>
          <a:blip r:embed="rId1"/>
          <a:stretch>
            <a:fillRect/>
          </a:stretch>
        </p:blipFill>
        <p:spPr>
          <a:xfrm>
            <a:off x="1882140" y="1048385"/>
            <a:ext cx="8427720" cy="54114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dirty="0">
                <a:latin typeface="Algerian" panose="04020705040A02060702" pitchFamily="82" charset="0"/>
              </a:rPr>
              <a:t>at overloaded condition</a:t>
            </a:r>
            <a:endParaRPr lang="en-IN" sz="3200" dirty="0"/>
          </a:p>
        </p:txBody>
      </p:sp>
      <p:pic>
        <p:nvPicPr>
          <p:cNvPr id="3" name="Picture 2" descr="Screenshot 2024-11-15 233549"/>
          <p:cNvPicPr>
            <a:picLocks noChangeAspect="1"/>
          </p:cNvPicPr>
          <p:nvPr/>
        </p:nvPicPr>
        <p:blipFill>
          <a:blip r:embed="rId1"/>
          <a:stretch>
            <a:fillRect/>
          </a:stretch>
        </p:blipFill>
        <p:spPr>
          <a:xfrm>
            <a:off x="2038985" y="1497965"/>
            <a:ext cx="8104505" cy="50285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0" y="365125"/>
            <a:ext cx="12192000" cy="1026795"/>
          </a:xfrm>
        </p:spPr>
        <p:txBody>
          <a:bodyPr/>
          <a:p>
            <a:pPr algn="ctr"/>
            <a:r>
              <a:rPr lang="en-IN" altLang="en-US" sz="3200">
                <a:latin typeface="Algerian" panose="04020705040A02060702" pitchFamily="82" charset="0"/>
                <a:cs typeface="Algerian" panose="04020705040A02060702" pitchFamily="82" charset="0"/>
              </a:rPr>
              <a:t>PROJECR KIT</a:t>
            </a:r>
            <a:endParaRPr lang="en-IN" altLang="en-US" sz="3200">
              <a:latin typeface="Algerian" panose="04020705040A02060702" pitchFamily="82" charset="0"/>
              <a:cs typeface="Algerian" panose="04020705040A02060702" pitchFamily="82" charset="0"/>
            </a:endParaRPr>
          </a:p>
        </p:txBody>
      </p:sp>
      <p:pic>
        <p:nvPicPr>
          <p:cNvPr id="4" name="Picture 3" descr="IMG_20241115_225841"/>
          <p:cNvPicPr>
            <a:picLocks noChangeAspect="1"/>
          </p:cNvPicPr>
          <p:nvPr/>
        </p:nvPicPr>
        <p:blipFill>
          <a:blip r:embed="rId1"/>
          <a:stretch>
            <a:fillRect/>
          </a:stretch>
        </p:blipFill>
        <p:spPr>
          <a:xfrm rot="5400000">
            <a:off x="3968115" y="-351155"/>
            <a:ext cx="4255135" cy="81203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36088"/>
          </a:xfrm>
        </p:spPr>
        <p:txBody>
          <a:bodyPr>
            <a:normAutofit/>
          </a:bodyPr>
          <a:lstStyle/>
          <a:p>
            <a:pPr algn="ctr"/>
            <a:r>
              <a:rPr lang="en-IN" sz="3200" dirty="0">
                <a:latin typeface="Algerian" panose="04020705040A02060702" pitchFamily="82" charset="0"/>
              </a:rPr>
              <a:t>Cost estimation</a:t>
            </a:r>
            <a:endParaRPr lang="en-IN" sz="3200" dirty="0">
              <a:latin typeface="Algerian" panose="04020705040A02060702" pitchFamily="82" charset="0"/>
            </a:endParaRPr>
          </a:p>
        </p:txBody>
      </p:sp>
      <p:graphicFrame>
        <p:nvGraphicFramePr>
          <p:cNvPr id="4" name="Table 3"/>
          <p:cNvGraphicFramePr>
            <a:graphicFrameLocks noGrp="1"/>
          </p:cNvGraphicFramePr>
          <p:nvPr/>
        </p:nvGraphicFramePr>
        <p:xfrm>
          <a:off x="2032000" y="1840544"/>
          <a:ext cx="8488516" cy="3540760"/>
        </p:xfrm>
        <a:graphic>
          <a:graphicData uri="http://schemas.openxmlformats.org/drawingml/2006/table">
            <a:tbl>
              <a:tblPr firstRow="1" bandRow="1">
                <a:tableStyleId>{00A15C55-8517-42AA-B614-E9B94910E393}</a:tableStyleId>
              </a:tblPr>
              <a:tblGrid>
                <a:gridCol w="839019"/>
                <a:gridCol w="3470787"/>
                <a:gridCol w="2212259"/>
                <a:gridCol w="1966451"/>
              </a:tblGrid>
              <a:tr h="370840">
                <a:tc>
                  <a:txBody>
                    <a:bodyPr/>
                    <a:lstStyle/>
                    <a:p>
                      <a:pPr algn="ctr"/>
                      <a:r>
                        <a:rPr lang="en-IN" dirty="0">
                          <a:latin typeface="Algerian" panose="04020705040A02060702" pitchFamily="82" charset="0"/>
                        </a:rPr>
                        <a:t>s.no</a:t>
                      </a:r>
                      <a:endParaRPr lang="en-IN" dirty="0">
                        <a:latin typeface="Algerian" panose="04020705040A02060702" pitchFamily="82" charset="0"/>
                      </a:endParaRPr>
                    </a:p>
                  </a:txBody>
                  <a:tcPr/>
                </a:tc>
                <a:tc>
                  <a:txBody>
                    <a:bodyPr/>
                    <a:lstStyle/>
                    <a:p>
                      <a:pPr algn="ctr"/>
                      <a:r>
                        <a:rPr lang="en-IN" dirty="0">
                          <a:latin typeface="Algerian" panose="04020705040A02060702" pitchFamily="82" charset="0"/>
                        </a:rPr>
                        <a:t>Name of the components </a:t>
                      </a:r>
                      <a:endParaRPr lang="en-IN" dirty="0">
                        <a:latin typeface="Algerian" panose="04020705040A02060702" pitchFamily="82" charset="0"/>
                      </a:endParaRPr>
                    </a:p>
                  </a:txBody>
                  <a:tcPr/>
                </a:tc>
                <a:tc>
                  <a:txBody>
                    <a:bodyPr/>
                    <a:lstStyle/>
                    <a:p>
                      <a:pPr algn="ctr"/>
                      <a:r>
                        <a:rPr lang="en-IN" dirty="0">
                          <a:latin typeface="Algerian" panose="04020705040A02060702" pitchFamily="82" charset="0"/>
                        </a:rPr>
                        <a:t>quantity</a:t>
                      </a:r>
                      <a:endParaRPr lang="en-IN" dirty="0">
                        <a:latin typeface="Algerian" panose="04020705040A02060702" pitchFamily="82" charset="0"/>
                      </a:endParaRPr>
                    </a:p>
                  </a:txBody>
                  <a:tcPr/>
                </a:tc>
                <a:tc>
                  <a:txBody>
                    <a:bodyPr/>
                    <a:lstStyle/>
                    <a:p>
                      <a:pPr algn="ctr"/>
                      <a:r>
                        <a:rPr lang="en-IN" dirty="0">
                          <a:latin typeface="Algerian" panose="04020705040A02060702" pitchFamily="82" charset="0"/>
                        </a:rPr>
                        <a:t>cost</a:t>
                      </a:r>
                      <a:endParaRPr lang="en-IN" dirty="0">
                        <a:latin typeface="Algerian" panose="04020705040A02060702" pitchFamily="82" charset="0"/>
                      </a:endParaRPr>
                    </a:p>
                  </a:txBody>
                  <a:tcPr/>
                </a:tc>
              </a:tr>
              <a:tr h="370840">
                <a:tc>
                  <a:txBody>
                    <a:bodyPr/>
                    <a:lstStyle/>
                    <a:p>
                      <a:pPr algn="ctr"/>
                      <a:r>
                        <a:rPr lang="en-IN" sz="2000" dirty="0">
                          <a:latin typeface="Times New Roman" panose="02020603050405020304" pitchFamily="18" charset="0"/>
                          <a:cs typeface="Times New Roman" panose="02020603050405020304" pitchFamily="18" charset="0"/>
                        </a:rPr>
                        <a:t>01</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Arduino UNO</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650</a:t>
                      </a:r>
                      <a:endParaRPr lang="en-IN" sz="2000" dirty="0">
                        <a:latin typeface="Times New Roman" panose="02020603050405020304" pitchFamily="18" charset="0"/>
                        <a:cs typeface="Times New Roman" panose="02020603050405020304" pitchFamily="18" charset="0"/>
                      </a:endParaRPr>
                    </a:p>
                  </a:txBody>
                  <a:tcPr/>
                </a:tc>
              </a:tr>
              <a:tr h="370840">
                <a:tc>
                  <a:txBody>
                    <a:bodyPr/>
                    <a:lstStyle/>
                    <a:p>
                      <a:pPr algn="ctr"/>
                      <a:r>
                        <a:rPr lang="en-IN" sz="2000" dirty="0">
                          <a:latin typeface="Times New Roman" panose="02020603050405020304" pitchFamily="18" charset="0"/>
                          <a:cs typeface="Times New Roman" panose="02020603050405020304" pitchFamily="18" charset="0"/>
                        </a:rPr>
                        <a:t>02</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Current sensor </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250</a:t>
                      </a:r>
                      <a:endParaRPr lang="en-IN" sz="2000" dirty="0">
                        <a:latin typeface="Times New Roman" panose="02020603050405020304" pitchFamily="18" charset="0"/>
                        <a:cs typeface="Times New Roman" panose="02020603050405020304" pitchFamily="18" charset="0"/>
                      </a:endParaRPr>
                    </a:p>
                  </a:txBody>
                  <a:tcPr/>
                </a:tc>
              </a:tr>
              <a:tr h="370840">
                <a:tc>
                  <a:txBody>
                    <a:bodyPr/>
                    <a:lstStyle/>
                    <a:p>
                      <a:pPr algn="ctr"/>
                      <a:r>
                        <a:rPr lang="en-IN" sz="2000" dirty="0">
                          <a:latin typeface="Times New Roman" panose="02020603050405020304" pitchFamily="18" charset="0"/>
                          <a:cs typeface="Times New Roman" panose="02020603050405020304" pitchFamily="18" charset="0"/>
                        </a:rPr>
                        <a:t>03</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Temperature sensor</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150</a:t>
                      </a:r>
                      <a:endParaRPr lang="en-IN" sz="2000" dirty="0">
                        <a:latin typeface="Times New Roman" panose="02020603050405020304" pitchFamily="18" charset="0"/>
                        <a:cs typeface="Times New Roman" panose="02020603050405020304" pitchFamily="18" charset="0"/>
                      </a:endParaRPr>
                    </a:p>
                  </a:txBody>
                  <a:tcPr/>
                </a:tc>
              </a:tr>
              <a:tr h="370840">
                <a:tc>
                  <a:txBody>
                    <a:bodyPr/>
                    <a:lstStyle/>
                    <a:p>
                      <a:pPr algn="ctr"/>
                      <a:r>
                        <a:rPr lang="en-IN" sz="2000" dirty="0">
                          <a:latin typeface="Times New Roman" panose="02020603050405020304" pitchFamily="18" charset="0"/>
                          <a:cs typeface="Times New Roman" panose="02020603050405020304" pitchFamily="18" charset="0"/>
                        </a:rPr>
                        <a:t>04</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Relay module</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100</a:t>
                      </a:r>
                      <a:endParaRPr lang="en-IN" sz="2000" dirty="0">
                        <a:latin typeface="Times New Roman" panose="02020603050405020304" pitchFamily="18" charset="0"/>
                        <a:cs typeface="Times New Roman" panose="02020603050405020304" pitchFamily="18" charset="0"/>
                      </a:endParaRPr>
                    </a:p>
                  </a:txBody>
                  <a:tcPr/>
                </a:tc>
              </a:tr>
              <a:tr h="370840">
                <a:tc>
                  <a:txBody>
                    <a:bodyPr/>
                    <a:lstStyle/>
                    <a:p>
                      <a:pPr algn="ctr"/>
                      <a:r>
                        <a:rPr lang="en-IN" sz="2000" dirty="0">
                          <a:latin typeface="Times New Roman" panose="02020603050405020304" pitchFamily="18" charset="0"/>
                          <a:cs typeface="Times New Roman" panose="02020603050405020304" pitchFamily="18" charset="0"/>
                        </a:rPr>
                        <a:t>05</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Bulb and Holder </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Each 1</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100</a:t>
                      </a:r>
                      <a:endParaRPr lang="en-IN" sz="2000" dirty="0">
                        <a:latin typeface="Times New Roman" panose="02020603050405020304" pitchFamily="18" charset="0"/>
                        <a:cs typeface="Times New Roman" panose="02020603050405020304" pitchFamily="18" charset="0"/>
                      </a:endParaRPr>
                    </a:p>
                  </a:txBody>
                  <a:tcPr/>
                </a:tc>
              </a:tr>
              <a:tr h="370840">
                <a:tc>
                  <a:txBody>
                    <a:bodyPr/>
                    <a:lstStyle/>
                    <a:p>
                      <a:pPr algn="ctr"/>
                      <a:r>
                        <a:rPr lang="en-IN" sz="2000" dirty="0">
                          <a:latin typeface="Times New Roman" panose="02020603050405020304" pitchFamily="18" charset="0"/>
                          <a:cs typeface="Times New Roman" panose="02020603050405020304" pitchFamily="18" charset="0"/>
                        </a:rPr>
                        <a:t>06</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LCD display </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650</a:t>
                      </a:r>
                      <a:endParaRPr lang="en-IN" sz="2000" dirty="0">
                        <a:latin typeface="Times New Roman" panose="02020603050405020304" pitchFamily="18" charset="0"/>
                        <a:cs typeface="Times New Roman" panose="02020603050405020304" pitchFamily="18" charset="0"/>
                      </a:endParaRPr>
                    </a:p>
                  </a:txBody>
                  <a:tcPr/>
                </a:tc>
              </a:tr>
              <a:tr h="370840">
                <a:tc>
                  <a:txBody>
                    <a:bodyPr/>
                    <a:lstStyle/>
                    <a:p>
                      <a:pPr algn="ctr"/>
                      <a:r>
                        <a:rPr lang="en-IN" sz="2000" dirty="0">
                          <a:latin typeface="Times New Roman" panose="02020603050405020304" pitchFamily="18" charset="0"/>
                          <a:cs typeface="Times New Roman" panose="02020603050405020304" pitchFamily="18" charset="0"/>
                        </a:rPr>
                        <a:t>07</a:t>
                      </a:r>
                      <a:endParaRPr lang="en-IN"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IN" sz="2000" spc="-10" dirty="0">
                          <a:latin typeface="Times New Roman" panose="02020603050405020304" pitchFamily="18" charset="0"/>
                          <a:cs typeface="Times New Roman" panose="02020603050405020304" pitchFamily="18" charset="0"/>
                        </a:rPr>
                        <a:t>other</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endParaRPr lang="en-IN" sz="200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700</a:t>
                      </a:r>
                      <a:endParaRPr lang="en-IN" sz="2000" dirty="0">
                        <a:latin typeface="Times New Roman" panose="02020603050405020304" pitchFamily="18" charset="0"/>
                        <a:cs typeface="Times New Roman" panose="02020603050405020304" pitchFamily="18" charset="0"/>
                      </a:endParaRPr>
                    </a:p>
                  </a:txBody>
                  <a:tcPr/>
                </a:tc>
              </a:tr>
              <a:tr h="370840">
                <a:tc>
                  <a:txBody>
                    <a:bodyPr/>
                    <a:lstStyle/>
                    <a:p>
                      <a:pPr algn="ctr"/>
                      <a:endParaRPr lang="en-IN"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Total </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2600</a:t>
                      </a:r>
                      <a:endParaRPr lang="en-IN" sz="200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8772"/>
          </a:xfrm>
        </p:spPr>
        <p:txBody>
          <a:bodyPr>
            <a:normAutofit/>
          </a:bodyPr>
          <a:lstStyle/>
          <a:p>
            <a:pPr algn="ctr"/>
            <a:r>
              <a:rPr lang="en-US" sz="3200" b="1" dirty="0">
                <a:latin typeface="Algerian" panose="04020705040A02060702" pitchFamily="82" charset="0"/>
              </a:rPr>
              <a:t>Abstract:</a:t>
            </a:r>
            <a:endParaRPr lang="en-IN" sz="3200" dirty="0">
              <a:latin typeface="Algerian" panose="04020705040A02060702" pitchFamily="82" charset="0"/>
            </a:endParaRPr>
          </a:p>
        </p:txBody>
      </p:sp>
      <p:sp>
        <p:nvSpPr>
          <p:cNvPr id="3" name="Content Placeholder 2"/>
          <p:cNvSpPr>
            <a:spLocks noGrp="1"/>
          </p:cNvSpPr>
          <p:nvPr>
            <p:ph idx="1"/>
          </p:nvPr>
        </p:nvSpPr>
        <p:spPr>
          <a:xfrm>
            <a:off x="838200" y="1229032"/>
            <a:ext cx="10515600" cy="4947931"/>
          </a:xfrm>
        </p:spPr>
        <p:txBody>
          <a:bodyPr>
            <a:normAutofit/>
          </a:bodyPr>
          <a:lstStyle/>
          <a:p>
            <a:pPr marL="0" indent="0" algn="just">
              <a:lnSpc>
                <a:spcPct val="150000"/>
              </a:lnSpc>
              <a:buNone/>
            </a:pPr>
            <a:r>
              <a:rPr lang="en-US" sz="2200" dirty="0">
                <a:latin typeface="Times New Roman" panose="02020603050405020304" pitchFamily="18" charset="0"/>
                <a:cs typeface="Times New Roman" panose="02020603050405020304" pitchFamily="18" charset="0"/>
              </a:rPr>
              <a:t>This project presents an Arduino-based overload and temperature protection system designed to prevent transformers from damage due to excessive load and overheating. The system continuously monitors the current and temperature of the transformer using a current sensor and a temperature sensor, respectively. If the load exceeds a predefined threshold or if the temperature rises beyond a safe limit, the Arduino triggers a relay to disconnect the transformer from the load. This dual protection mechanism enhances the reliability and longevity of transformers in power distribution networks, offering a cost-effective and efficient solution for transformer protection.</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73740"/>
          </a:xfrm>
        </p:spPr>
        <p:txBody>
          <a:bodyPr>
            <a:normAutofit/>
          </a:bodyPr>
          <a:lstStyle/>
          <a:p>
            <a:pPr algn="ctr"/>
            <a:r>
              <a:rPr lang="en-IN" sz="3200" b="1" dirty="0">
                <a:latin typeface="Algerian" panose="04020705040A02060702" pitchFamily="82" charset="0"/>
              </a:rPr>
              <a:t>Conclusion</a:t>
            </a:r>
            <a:endParaRPr lang="en-IN" sz="3200" b="1" dirty="0">
              <a:latin typeface="Algerian" panose="04020705040A02060702" pitchFamily="82" charset="0"/>
            </a:endParaRPr>
          </a:p>
        </p:txBody>
      </p:sp>
      <p:sp>
        <p:nvSpPr>
          <p:cNvPr id="6" name="Rectangle 3"/>
          <p:cNvSpPr>
            <a:spLocks noGrp="1" noChangeArrowheads="1"/>
          </p:cNvSpPr>
          <p:nvPr>
            <p:ph idx="1"/>
          </p:nvPr>
        </p:nvSpPr>
        <p:spPr bwMode="auto">
          <a:xfrm>
            <a:off x="648929" y="1772343"/>
            <a:ext cx="11117691" cy="358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Arduino-based system</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successfully protects transformers from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overload</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overheating</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a simple and cost-effective way.</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monitors the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current</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temperature</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real-time to prevent damage to the transformer.</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system uses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ACS712</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(current sensor),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LM35</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(temperature sensor), and a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relay</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automatically disconnect the transformer if the current or temperature is too high.</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project shows that using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Arduino</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can improve transformer safety and reliability in power systems. </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6927"/>
          </a:xfrm>
        </p:spPr>
        <p:txBody>
          <a:bodyPr>
            <a:normAutofit/>
          </a:bodyPr>
          <a:lstStyle/>
          <a:p>
            <a:pPr algn="ctr"/>
            <a:r>
              <a:rPr lang="en-IN" sz="3200" dirty="0">
                <a:latin typeface="Algerian" panose="04020705040A02060702" pitchFamily="82" charset="0"/>
              </a:rPr>
              <a:t>reference</a:t>
            </a:r>
            <a:endParaRPr lang="en-IN" sz="3200" dirty="0">
              <a:latin typeface="Algerian" panose="04020705040A02060702" pitchFamily="82" charset="0"/>
            </a:endParaRPr>
          </a:p>
        </p:txBody>
      </p:sp>
      <p:sp>
        <p:nvSpPr>
          <p:cNvPr id="3" name="Content Placeholder 2"/>
          <p:cNvSpPr>
            <a:spLocks noGrp="1"/>
          </p:cNvSpPr>
          <p:nvPr>
            <p:ph idx="1"/>
          </p:nvPr>
        </p:nvSpPr>
        <p:spPr>
          <a:xfrm>
            <a:off x="838200" y="1052052"/>
            <a:ext cx="10515600" cy="5250425"/>
          </a:xfrm>
        </p:spPr>
        <p:txBody>
          <a:bodyPr>
            <a:normAutofit/>
          </a:bodyPr>
          <a:lstStyle/>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Allegro Microsystems.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ACS712 Current Sensor Datasheet</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Retrieved from: </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None/>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1"/>
              </a:rPr>
              <a:t>https://www.allegromicro.com</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Texas Instruments.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LM35 Temperature Sensor Datasheet</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Retrieved from:</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None/>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2"/>
              </a:rPr>
              <a:t>https://www.ti.com/lit/ds/symlink/lm35.pdf</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Arduino.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Arduino Programming Language Reference</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Retrieved from:</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None/>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3"/>
              </a:rPr>
              <a:t>https://www.arduino.cc/reference/en/</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Spark Fun.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Relay Module Guide</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Retrieved from: </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None/>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4"/>
              </a:rPr>
              <a:t>https://www.sparkfun.com</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 Rao,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Power Transformer Maintenance</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None/>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Khanna Publishers, 2019.</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a:endParaRPr lang="en-IN" sz="2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2555631" y="1441938"/>
            <a:ext cx="7080738" cy="3974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a:solidFill>
                  <a:schemeClr val="bg1">
                    <a:lumMod val="95000"/>
                    <a:lumOff val="5000"/>
                  </a:schemeClr>
                </a:solidFill>
                <a:latin typeface="Algerian" panose="04020705040A02060702" pitchFamily="82" charset="0"/>
                <a:cs typeface="Times New Roman" panose="02020603050405020304" pitchFamily="18" charset="0"/>
              </a:rPr>
              <a:t>THANK </a:t>
            </a:r>
            <a:br>
              <a:rPr lang="en-US" sz="5400" b="1">
                <a:solidFill>
                  <a:schemeClr val="bg1">
                    <a:lumMod val="95000"/>
                    <a:lumOff val="5000"/>
                  </a:schemeClr>
                </a:solidFill>
                <a:latin typeface="Algerian" panose="04020705040A02060702" pitchFamily="82" charset="0"/>
                <a:cs typeface="Times New Roman" panose="02020603050405020304" pitchFamily="18" charset="0"/>
              </a:rPr>
            </a:br>
            <a:r>
              <a:rPr lang="en-US" sz="5400" b="1">
                <a:solidFill>
                  <a:schemeClr val="bg1">
                    <a:lumMod val="95000"/>
                    <a:lumOff val="5000"/>
                  </a:schemeClr>
                </a:solidFill>
                <a:latin typeface="Algerian" panose="04020705040A02060702" pitchFamily="82" charset="0"/>
                <a:cs typeface="Times New Roman" panose="02020603050405020304" pitchFamily="18" charset="0"/>
              </a:rPr>
              <a:t>YOU</a:t>
            </a:r>
            <a:endParaRPr lang="en-IN" sz="5400" dirty="0">
              <a:solidFill>
                <a:schemeClr val="bg1">
                  <a:lumMod val="95000"/>
                  <a:lumOff val="5000"/>
                </a:schemeClr>
              </a:solidFill>
            </a:endParaRPr>
          </a:p>
        </p:txBody>
      </p:sp>
      <p:sp>
        <p:nvSpPr>
          <p:cNvPr id="10" name="Freeform: Shape 9"/>
          <p:cNvSpPr/>
          <p:nvPr/>
        </p:nvSpPr>
        <p:spPr>
          <a:xfrm>
            <a:off x="2106168" y="0"/>
            <a:ext cx="8502838"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p:cNvSpPr/>
          <p:nvPr/>
        </p:nvSpPr>
        <p:spPr>
          <a:xfrm>
            <a:off x="2270759" y="0"/>
            <a:ext cx="8164977"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p:cNvSpPr txBox="1"/>
          <p:nvPr/>
        </p:nvSpPr>
        <p:spPr>
          <a:xfrm>
            <a:off x="2818450" y="2469585"/>
            <a:ext cx="7267382" cy="39741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lumMod val="95000"/>
                    <a:lumOff val="5000"/>
                  </a:schemeClr>
                </a:solidFill>
                <a:latin typeface="Algerian" panose="04020705040A02060702" pitchFamily="82" charset="0"/>
                <a:cs typeface="Times New Roman" panose="02020603050405020304" pitchFamily="18" charset="0"/>
              </a:rPr>
              <a:t>THANK </a:t>
            </a:r>
            <a:br>
              <a:rPr lang="en-US" sz="5400" b="1" dirty="0">
                <a:solidFill>
                  <a:schemeClr val="bg1">
                    <a:lumMod val="95000"/>
                    <a:lumOff val="5000"/>
                  </a:schemeClr>
                </a:solidFill>
                <a:latin typeface="Algerian" panose="04020705040A02060702" pitchFamily="82" charset="0"/>
                <a:cs typeface="Times New Roman" panose="02020603050405020304" pitchFamily="18" charset="0"/>
              </a:rPr>
            </a:br>
            <a:r>
              <a:rPr lang="en-US" sz="5400" b="1" dirty="0">
                <a:solidFill>
                  <a:schemeClr val="bg1">
                    <a:lumMod val="95000"/>
                    <a:lumOff val="5000"/>
                  </a:schemeClr>
                </a:solidFill>
                <a:latin typeface="Algerian" panose="04020705040A02060702" pitchFamily="82" charset="0"/>
                <a:cs typeface="Times New Roman" panose="02020603050405020304" pitchFamily="18" charset="0"/>
              </a:rPr>
              <a:t>YOU</a:t>
            </a:r>
            <a:endParaRPr lang="en-IN" sz="5400" dirty="0">
              <a:solidFill>
                <a:schemeClr val="bg1">
                  <a:lumMod val="95000"/>
                  <a:lumOff val="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00114"/>
          </a:xfrm>
        </p:spPr>
        <p:txBody>
          <a:bodyPr>
            <a:normAutofit fontScale="90000"/>
          </a:bodyPr>
          <a:lstStyle/>
          <a:p>
            <a:pPr algn="ctr"/>
            <a:r>
              <a:rPr lang="en-US" sz="3200" b="1" dirty="0">
                <a:latin typeface="Algerian" panose="04020705040A02060702" pitchFamily="82" charset="0"/>
              </a:rPr>
              <a:t>Introduction</a:t>
            </a:r>
            <a:endParaRPr lang="en-IN" sz="3200" dirty="0">
              <a:latin typeface="Algerian" panose="04020705040A02060702" pitchFamily="82" charset="0"/>
            </a:endParaRPr>
          </a:p>
        </p:txBody>
      </p:sp>
      <p:sp>
        <p:nvSpPr>
          <p:cNvPr id="3" name="Content Placeholder 2"/>
          <p:cNvSpPr>
            <a:spLocks noGrp="1"/>
          </p:cNvSpPr>
          <p:nvPr>
            <p:ph idx="1"/>
          </p:nvPr>
        </p:nvSpPr>
        <p:spPr>
          <a:xfrm>
            <a:off x="629265" y="1071716"/>
            <a:ext cx="10724535" cy="5421158"/>
          </a:xfrm>
        </p:spPr>
        <p:txBody>
          <a:bodyPr>
            <a:normAutofit/>
          </a:bodyPr>
          <a:lstStyle/>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Transformers</a:t>
            </a:r>
            <a:r>
              <a:rPr lang="en-US" sz="2200" dirty="0">
                <a:latin typeface="Times New Roman" panose="02020603050405020304" pitchFamily="18" charset="0"/>
                <a:cs typeface="Times New Roman" panose="02020603050405020304" pitchFamily="18" charset="0"/>
              </a:rPr>
              <a:t> are essential for voltage regulation in power distribution networks.</a:t>
            </a:r>
            <a:endParaRPr lang="en-US"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They are susceptible to </a:t>
            </a:r>
            <a:r>
              <a:rPr lang="en-US" sz="2200" b="1" dirty="0">
                <a:latin typeface="Times New Roman" panose="02020603050405020304" pitchFamily="18" charset="0"/>
                <a:cs typeface="Times New Roman" panose="02020603050405020304" pitchFamily="18" charset="0"/>
              </a:rPr>
              <a:t>overload</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overheating</a:t>
            </a:r>
            <a:r>
              <a:rPr lang="en-US" sz="2200" dirty="0">
                <a:latin typeface="Times New Roman" panose="02020603050405020304" pitchFamily="18" charset="0"/>
                <a:cs typeface="Times New Roman" panose="02020603050405020304" pitchFamily="18" charset="0"/>
              </a:rPr>
              <a:t>, which can cause significant damage and reduce their lifespan.</a:t>
            </a:r>
            <a:endParaRPr lang="en-US"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Objective</a:t>
            </a:r>
            <a:r>
              <a:rPr lang="en-US" sz="2200" dirty="0">
                <a:latin typeface="Times New Roman" panose="02020603050405020304" pitchFamily="18" charset="0"/>
                <a:cs typeface="Times New Roman" panose="02020603050405020304" pitchFamily="18" charset="0"/>
              </a:rPr>
              <a:t>: Develop an </a:t>
            </a:r>
            <a:r>
              <a:rPr lang="en-US" sz="2200" b="1" dirty="0">
                <a:latin typeface="Times New Roman" panose="02020603050405020304" pitchFamily="18" charset="0"/>
                <a:cs typeface="Times New Roman" panose="02020603050405020304" pitchFamily="18" charset="0"/>
              </a:rPr>
              <a:t>Arduino-based protection system</a:t>
            </a:r>
            <a:r>
              <a:rPr lang="en-US" sz="2200" dirty="0">
                <a:latin typeface="Times New Roman" panose="02020603050405020304" pitchFamily="18" charset="0"/>
                <a:cs typeface="Times New Roman" panose="02020603050405020304" pitchFamily="18" charset="0"/>
              </a:rPr>
              <a:t> that monitors load and temperature, ensuring the safety and longevity of transformers by disconnecting them under critical conditions.</a:t>
            </a:r>
            <a:endParaRPr lang="en-US"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IN"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57430"/>
          </a:xfrm>
        </p:spPr>
        <p:txBody>
          <a:bodyPr>
            <a:normAutofit/>
          </a:bodyPr>
          <a:lstStyle/>
          <a:p>
            <a:pPr algn="ctr"/>
            <a:r>
              <a:rPr lang="en-US" sz="3200" b="1" dirty="0">
                <a:latin typeface="Algerian" panose="04020705040A02060702" pitchFamily="82" charset="0"/>
              </a:rPr>
              <a:t>Problem Statement</a:t>
            </a:r>
            <a:endParaRPr lang="en-IN" sz="3200" dirty="0">
              <a:latin typeface="Algerian" panose="04020705040A02060702" pitchFamily="82" charset="0"/>
            </a:endParaRPr>
          </a:p>
        </p:txBody>
      </p:sp>
      <p:sp>
        <p:nvSpPr>
          <p:cNvPr id="3" name="Content Placeholder 2"/>
          <p:cNvSpPr>
            <a:spLocks noGrp="1"/>
          </p:cNvSpPr>
          <p:nvPr>
            <p:ph idx="1"/>
          </p:nvPr>
        </p:nvSpPr>
        <p:spPr>
          <a:xfrm>
            <a:off x="838200" y="1445343"/>
            <a:ext cx="10515600" cy="3706760"/>
          </a:xfrm>
        </p:spPr>
        <p:txBody>
          <a:bodyPr>
            <a:noAutofit/>
          </a:bodyPr>
          <a:lstStyle/>
          <a:p>
            <a:pPr marL="0" indent="0" algn="just">
              <a:lnSpc>
                <a:spcPct val="170000"/>
              </a:lnSpc>
              <a:buNone/>
            </a:pPr>
            <a:r>
              <a:rPr lang="en-US" sz="2200" dirty="0">
                <a:latin typeface="Times New Roman" panose="02020603050405020304" pitchFamily="18" charset="0"/>
                <a:cs typeface="Times New Roman" panose="02020603050405020304" pitchFamily="18" charset="0"/>
              </a:rPr>
              <a:t>Transformers are important for power distribution but can get damaged if overloaded. Traditional methods often miss overloads. An Arduino-based system will monitor current, voltage, and temperature to detect overloads and take action to protect the transformer. This system will help keep transformers working well and prevent failures by sending alerts and keeping records.</a:t>
            </a:r>
            <a:endParaRPr lang="en-IN"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7598"/>
          </a:xfrm>
        </p:spPr>
        <p:txBody>
          <a:bodyPr>
            <a:normAutofit/>
          </a:bodyPr>
          <a:lstStyle/>
          <a:p>
            <a:pPr algn="ctr"/>
            <a:r>
              <a:rPr lang="en-US" sz="3200" b="1" dirty="0">
                <a:latin typeface="Algerian" panose="04020705040A02060702" pitchFamily="82" charset="0"/>
              </a:rPr>
              <a:t>Project Objective</a:t>
            </a:r>
            <a:endParaRPr lang="en-IN" sz="3200" dirty="0">
              <a:latin typeface="Algerian" panose="04020705040A02060702" pitchFamily="82" charset="0"/>
            </a:endParaRPr>
          </a:p>
        </p:txBody>
      </p:sp>
      <p:sp>
        <p:nvSpPr>
          <p:cNvPr id="3" name="Content Placeholder 2"/>
          <p:cNvSpPr>
            <a:spLocks noGrp="1"/>
          </p:cNvSpPr>
          <p:nvPr>
            <p:ph idx="1"/>
          </p:nvPr>
        </p:nvSpPr>
        <p:spPr>
          <a:xfrm>
            <a:off x="838200" y="1091380"/>
            <a:ext cx="10515600" cy="5766619"/>
          </a:xfrm>
        </p:spPr>
        <p:txBody>
          <a:bodyPr>
            <a:normAutofit lnSpcReduction="10000"/>
          </a:bodyPr>
          <a:lstStyle/>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Primary Goal</a:t>
            </a:r>
            <a:r>
              <a:rPr lang="en-US" sz="2200" dirty="0">
                <a:latin typeface="Times New Roman" panose="02020603050405020304" pitchFamily="18" charset="0"/>
                <a:cs typeface="Times New Roman" panose="02020603050405020304" pitchFamily="18" charset="0"/>
              </a:rPr>
              <a:t>: To design and implement an </a:t>
            </a:r>
            <a:r>
              <a:rPr lang="en-US" sz="2200" b="1" dirty="0">
                <a:latin typeface="Times New Roman" panose="02020603050405020304" pitchFamily="18" charset="0"/>
                <a:cs typeface="Times New Roman" panose="02020603050405020304" pitchFamily="18" charset="0"/>
              </a:rPr>
              <a:t>Arduino-based system</a:t>
            </a:r>
            <a:r>
              <a:rPr lang="en-US" sz="2200" dirty="0">
                <a:latin typeface="Times New Roman" panose="02020603050405020304" pitchFamily="18" charset="0"/>
                <a:cs typeface="Times New Roman" panose="02020603050405020304" pitchFamily="18" charset="0"/>
              </a:rPr>
              <a:t> that provides real-time protection for transformers against </a:t>
            </a:r>
            <a:r>
              <a:rPr lang="en-US" sz="2200" b="1" dirty="0">
                <a:latin typeface="Times New Roman" panose="02020603050405020304" pitchFamily="18" charset="0"/>
                <a:cs typeface="Times New Roman" panose="02020603050405020304" pitchFamily="18" charset="0"/>
              </a:rPr>
              <a:t>overload</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overheating</a:t>
            </a:r>
            <a:r>
              <a:rPr 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Specific Objectives</a:t>
            </a:r>
            <a:r>
              <a:rPr 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Monitor Load</a:t>
            </a:r>
            <a:r>
              <a:rPr lang="en-US" sz="2200" dirty="0">
                <a:latin typeface="Times New Roman" panose="02020603050405020304" pitchFamily="18" charset="0"/>
                <a:cs typeface="Times New Roman" panose="02020603050405020304" pitchFamily="18" charset="0"/>
              </a:rPr>
              <a:t>: Continuously track the current passing through the transformer using a </a:t>
            </a:r>
            <a:r>
              <a:rPr lang="en-US" sz="2200" b="1" dirty="0">
                <a:latin typeface="Times New Roman" panose="02020603050405020304" pitchFamily="18" charset="0"/>
                <a:cs typeface="Times New Roman" panose="02020603050405020304" pitchFamily="18" charset="0"/>
              </a:rPr>
              <a:t>current sensor</a:t>
            </a:r>
            <a:r>
              <a:rPr 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Monitor Temperature</a:t>
            </a:r>
            <a:r>
              <a:rPr lang="en-US" sz="2200" dirty="0">
                <a:latin typeface="Times New Roman" panose="02020603050405020304" pitchFamily="18" charset="0"/>
                <a:cs typeface="Times New Roman" panose="02020603050405020304" pitchFamily="18" charset="0"/>
              </a:rPr>
              <a:t>: Measure the transformer's temperature using a </a:t>
            </a:r>
            <a:r>
              <a:rPr lang="en-US" sz="2200" b="1" dirty="0">
                <a:latin typeface="Times New Roman" panose="02020603050405020304" pitchFamily="18" charset="0"/>
                <a:cs typeface="Times New Roman" panose="02020603050405020304" pitchFamily="18" charset="0"/>
              </a:rPr>
              <a:t>temperature sensor</a:t>
            </a:r>
            <a:r>
              <a:rPr 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Automatic Protection</a:t>
            </a:r>
            <a:r>
              <a:rPr lang="en-US" sz="2200" dirty="0">
                <a:latin typeface="Times New Roman" panose="02020603050405020304" pitchFamily="18" charset="0"/>
                <a:cs typeface="Times New Roman" panose="02020603050405020304" pitchFamily="18" charset="0"/>
              </a:rPr>
              <a:t>: Disconnect the transformer from the load using a </a:t>
            </a:r>
            <a:r>
              <a:rPr lang="en-US" sz="2200" b="1" dirty="0">
                <a:latin typeface="Times New Roman" panose="02020603050405020304" pitchFamily="18" charset="0"/>
                <a:cs typeface="Times New Roman" panose="02020603050405020304" pitchFamily="18" charset="0"/>
              </a:rPr>
              <a:t>relay</a:t>
            </a:r>
            <a:r>
              <a:rPr lang="en-US" sz="2200" dirty="0">
                <a:latin typeface="Times New Roman" panose="02020603050405020304" pitchFamily="18" charset="0"/>
                <a:cs typeface="Times New Roman" panose="02020603050405020304" pitchFamily="18" charset="0"/>
              </a:rPr>
              <a:t> when critical thresholds are exceeded.</a:t>
            </a:r>
            <a:endParaRPr lang="en-US" sz="2200"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Cost-Effectiveness</a:t>
            </a:r>
            <a:r>
              <a:rPr lang="en-US" sz="2200" dirty="0">
                <a:latin typeface="Times New Roman" panose="02020603050405020304" pitchFamily="18" charset="0"/>
                <a:cs typeface="Times New Roman" panose="02020603050405020304" pitchFamily="18" charset="0"/>
              </a:rPr>
              <a:t>: Develop a solution that is affordable and easy to implement for widespread use in power distribution networks.</a:t>
            </a:r>
            <a:endParaRPr lang="en-US"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IN"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IN"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765"/>
          </a:xfrm>
        </p:spPr>
        <p:txBody>
          <a:bodyPr>
            <a:normAutofit/>
          </a:bodyPr>
          <a:lstStyle/>
          <a:p>
            <a:pPr algn="ctr"/>
            <a:r>
              <a:rPr lang="en-IN" sz="3200" dirty="0">
                <a:latin typeface="Algerian" panose="04020705040A02060702" pitchFamily="82" charset="0"/>
              </a:rPr>
              <a:t>Block diagram</a:t>
            </a:r>
            <a:endParaRPr lang="en-IN" sz="3200" dirty="0">
              <a:latin typeface="Algerian" panose="04020705040A02060702" pitchFamily="82" charset="0"/>
            </a:endParaRPr>
          </a:p>
        </p:txBody>
      </p:sp>
      <p:pic>
        <p:nvPicPr>
          <p:cNvPr id="5" name="Picture 4" descr="A diagram of a syste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79871" y="1002889"/>
            <a:ext cx="9861755" cy="54899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5752"/>
          </a:xfrm>
        </p:spPr>
        <p:txBody>
          <a:bodyPr>
            <a:normAutofit/>
          </a:bodyPr>
          <a:lstStyle/>
          <a:p>
            <a:pPr algn="ctr"/>
            <a:r>
              <a:rPr lang="en-IN" sz="3200" dirty="0">
                <a:latin typeface="Algerian" panose="04020705040A02060702" pitchFamily="82" charset="0"/>
              </a:rPr>
              <a:t>Working Principle</a:t>
            </a:r>
            <a:endParaRPr lang="en-IN" sz="3200" dirty="0">
              <a:latin typeface="Algerian" panose="04020705040A02060702" pitchFamily="82" charset="0"/>
            </a:endParaRPr>
          </a:p>
        </p:txBody>
      </p:sp>
      <p:sp>
        <p:nvSpPr>
          <p:cNvPr id="4" name="Rectangle 1"/>
          <p:cNvSpPr>
            <a:spLocks noGrp="1" noChangeArrowheads="1"/>
          </p:cNvSpPr>
          <p:nvPr>
            <p:ph idx="1"/>
          </p:nvPr>
        </p:nvSpPr>
        <p:spPr bwMode="auto">
          <a:xfrm>
            <a:off x="546335" y="1661608"/>
            <a:ext cx="11311368" cy="4186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50000"/>
              </a:lnSpc>
              <a:spcBef>
                <a:spcPct val="0"/>
              </a:spcBef>
              <a:spcAft>
                <a:spcPct val="0"/>
              </a:spcAft>
              <a:buClrTx/>
              <a:buSzTx/>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Monitoring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algn="just" eaLnBrk="0" fontAlgn="base" hangingPunct="0">
              <a:lnSpc>
                <a:spcPct val="150000"/>
              </a:lnSpc>
              <a:spcBef>
                <a:spcPct val="0"/>
              </a:spcBef>
              <a:spcAft>
                <a:spcPct val="0"/>
              </a:spcAft>
              <a:buFont typeface="Wingdings" panose="05000000000000000000" pitchFamily="2" charset="2"/>
              <a:buChar char="Ø"/>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current sensor</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(ACS712) continuously measures the current flowing through the transformer.</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algn="just" eaLnBrk="0" fontAlgn="base" hangingPunct="0">
              <a:lnSpc>
                <a:spcPct val="150000"/>
              </a:lnSpc>
              <a:spcBef>
                <a:spcPct val="0"/>
              </a:spcBef>
              <a:spcAft>
                <a:spcPct val="0"/>
              </a:spcAft>
              <a:buFont typeface="Wingdings" panose="05000000000000000000" pitchFamily="2" charset="2"/>
              <a:buChar char="Ø"/>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temperature sensor</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(LM35) monitors the transformer’s temperature.</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Processing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algn="just" eaLnBrk="0" fontAlgn="base" hangingPunct="0">
              <a:lnSpc>
                <a:spcPct val="150000"/>
              </a:lnSpc>
              <a:spcBef>
                <a:spcPct val="0"/>
              </a:spcBef>
              <a:spcAft>
                <a:spcPct val="0"/>
              </a:spcAft>
              <a:buFont typeface="Wingdings" panose="05000000000000000000" pitchFamily="2" charset="2"/>
              <a:buChar char="Ø"/>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Arduino receives data from the sensors.</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algn="just" eaLnBrk="0" fontAlgn="base" hangingPunct="0">
              <a:lnSpc>
                <a:spcPct val="150000"/>
              </a:lnSpc>
              <a:spcBef>
                <a:spcPct val="0"/>
              </a:spcBef>
              <a:spcAft>
                <a:spcPct val="0"/>
              </a:spcAft>
              <a:buFont typeface="Wingdings" panose="05000000000000000000" pitchFamily="2" charset="2"/>
              <a:buChar char="Ø"/>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compares the readings with predefined safety thresholds.</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pP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568038" y="488739"/>
            <a:ext cx="10832004" cy="3170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just" defTabSz="914400" rtl="0" eaLnBrk="0" fontAlgn="base" latinLnBrk="0" hangingPunct="0">
              <a:lnSpc>
                <a:spcPct val="150000"/>
              </a:lnSpc>
              <a:spcBef>
                <a:spcPct val="0"/>
              </a:spcBef>
              <a:spcAft>
                <a:spcPct val="0"/>
              </a:spcAft>
              <a:buClrTx/>
              <a:buSzTx/>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Protection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algn="just" eaLnBrk="0" fontAlgn="base" hangingPunct="0">
              <a:lnSpc>
                <a:spcPct val="150000"/>
              </a:lnSpc>
              <a:spcBef>
                <a:spcPct val="0"/>
              </a:spcBef>
              <a:spcAft>
                <a:spcPct val="0"/>
              </a:spcAft>
              <a:buFont typeface="Wingdings" panose="05000000000000000000" pitchFamily="2" charset="2"/>
              <a:buChar char="Ø"/>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If the current or temperature exceeds safe levels, the Arduino triggers the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relay module</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algn="just" eaLnBrk="0" fontAlgn="base" hangingPunct="0">
              <a:lnSpc>
                <a:spcPct val="150000"/>
              </a:lnSpc>
              <a:spcBef>
                <a:spcPct val="0"/>
              </a:spcBef>
              <a:spcAft>
                <a:spcPct val="0"/>
              </a:spcAft>
              <a:buFont typeface="Wingdings" panose="05000000000000000000" pitchFamily="2" charset="2"/>
              <a:buChar char="Ø"/>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relay disconnects the transformer from the load to prevent damage.</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None/>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Reset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algn="just" eaLnBrk="0" fontAlgn="base" hangingPunct="0">
              <a:lnSpc>
                <a:spcPct val="150000"/>
              </a:lnSpc>
              <a:spcBef>
                <a:spcPct val="0"/>
              </a:spcBef>
              <a:spcAft>
                <a:spcPct val="0"/>
              </a:spcAft>
              <a:buFont typeface="Wingdings" panose="05000000000000000000" pitchFamily="2" charset="2"/>
              <a:buChar char="Ø"/>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system remains disconnected until the issue is resolved, and the system is reset.</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eaLnBrk="0" fontAlgn="base" hangingPunct="0">
              <a:lnSpc>
                <a:spcPct val="150000"/>
              </a:lnSpc>
              <a:spcBef>
                <a:spcPct val="0"/>
              </a:spcBef>
              <a:spcAft>
                <a:spcPct val="0"/>
              </a:spcAft>
              <a:buNone/>
            </a:pP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98436"/>
          </a:xfrm>
        </p:spPr>
        <p:txBody>
          <a:bodyPr>
            <a:normAutofit/>
          </a:bodyPr>
          <a:lstStyle/>
          <a:p>
            <a:pPr algn="ctr"/>
            <a:r>
              <a:rPr lang="en-US" sz="3200" b="1" dirty="0">
                <a:latin typeface="Algerian" panose="04020705040A02060702" pitchFamily="82" charset="0"/>
              </a:rPr>
              <a:t>System Overview</a:t>
            </a:r>
            <a:endParaRPr lang="en-IN" sz="3200" dirty="0">
              <a:latin typeface="Algerian" panose="04020705040A02060702" pitchFamily="82" charset="0"/>
            </a:endParaRPr>
          </a:p>
        </p:txBody>
      </p:sp>
      <p:sp>
        <p:nvSpPr>
          <p:cNvPr id="3" name="Content Placeholder 2"/>
          <p:cNvSpPr>
            <a:spLocks noGrp="1"/>
          </p:cNvSpPr>
          <p:nvPr>
            <p:ph idx="1"/>
          </p:nvPr>
        </p:nvSpPr>
        <p:spPr>
          <a:xfrm>
            <a:off x="838200" y="1127534"/>
            <a:ext cx="10515600" cy="5730466"/>
          </a:xfrm>
        </p:spPr>
        <p:txBody>
          <a:bodyPr>
            <a:normAutofit/>
          </a:bodyPr>
          <a:lstStyle/>
          <a:p>
            <a:pPr marL="0" indent="0">
              <a:lnSpc>
                <a:spcPct val="150000"/>
              </a:lnSpc>
              <a:buNone/>
            </a:pPr>
            <a:r>
              <a:rPr lang="en-US" sz="2200" b="1" dirty="0">
                <a:latin typeface="Times New Roman" panose="02020603050405020304" pitchFamily="18" charset="0"/>
                <a:cs typeface="Times New Roman" panose="02020603050405020304" pitchFamily="18" charset="0"/>
              </a:rPr>
              <a:t>Components</a:t>
            </a:r>
            <a:r>
              <a:rPr 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Arduino</a:t>
            </a:r>
            <a:r>
              <a:rPr lang="en-US" sz="2200" dirty="0">
                <a:latin typeface="Times New Roman" panose="02020603050405020304" pitchFamily="18" charset="0"/>
                <a:cs typeface="Times New Roman" panose="02020603050405020304" pitchFamily="18" charset="0"/>
              </a:rPr>
              <a:t>: Controls the system.</a:t>
            </a:r>
            <a:endParaRPr lang="en-US" sz="22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Current Sensor</a:t>
            </a:r>
            <a:r>
              <a:rPr lang="en-US" sz="2200" dirty="0">
                <a:latin typeface="Times New Roman" panose="02020603050405020304" pitchFamily="18" charset="0"/>
                <a:cs typeface="Times New Roman" panose="02020603050405020304" pitchFamily="18" charset="0"/>
              </a:rPr>
              <a:t>: Measures load current.</a:t>
            </a:r>
            <a:endParaRPr lang="en-US" sz="22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Temperature Sensor</a:t>
            </a:r>
            <a:r>
              <a:rPr lang="en-US" sz="2200" dirty="0">
                <a:latin typeface="Times New Roman" panose="02020603050405020304" pitchFamily="18" charset="0"/>
                <a:cs typeface="Times New Roman" panose="02020603050405020304" pitchFamily="18" charset="0"/>
              </a:rPr>
              <a:t>: Measures transformer temperature.</a:t>
            </a:r>
            <a:endParaRPr lang="en-US" sz="22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Relay</a:t>
            </a:r>
            <a:r>
              <a:rPr lang="en-US" sz="2200" dirty="0">
                <a:latin typeface="Times New Roman" panose="02020603050405020304" pitchFamily="18" charset="0"/>
                <a:cs typeface="Times New Roman" panose="02020603050405020304" pitchFamily="18" charset="0"/>
              </a:rPr>
              <a:t>: Disconnects the transformer if needed.</a:t>
            </a:r>
            <a:endParaRPr lang="en-US" sz="2200" dirty="0">
              <a:latin typeface="Times New Roman" panose="02020603050405020304" pitchFamily="18" charset="0"/>
              <a:cs typeface="Times New Roman" panose="02020603050405020304" pitchFamily="18" charset="0"/>
            </a:endParaRPr>
          </a:p>
          <a:p>
            <a:pPr marL="0" indent="0">
              <a:lnSpc>
                <a:spcPct val="150000"/>
              </a:lnSpc>
              <a:buNone/>
            </a:pPr>
            <a:r>
              <a:rPr lang="en-US" sz="2200" b="1" dirty="0">
                <a:latin typeface="Times New Roman" panose="02020603050405020304" pitchFamily="18" charset="0"/>
                <a:cs typeface="Times New Roman" panose="02020603050405020304" pitchFamily="18" charset="0"/>
              </a:rPr>
              <a:t>Function</a:t>
            </a:r>
            <a:r>
              <a:rPr 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Monitor</a:t>
            </a:r>
            <a:r>
              <a:rPr lang="en-US" sz="2200" dirty="0">
                <a:latin typeface="Times New Roman" panose="02020603050405020304" pitchFamily="18" charset="0"/>
                <a:cs typeface="Times New Roman" panose="02020603050405020304" pitchFamily="18" charset="0"/>
              </a:rPr>
              <a:t>: Continuously checks current and temperature.</a:t>
            </a:r>
            <a:endParaRPr lang="en-US" sz="22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Protect</a:t>
            </a:r>
            <a:r>
              <a:rPr lang="en-US" sz="2200" dirty="0">
                <a:latin typeface="Times New Roman" panose="02020603050405020304" pitchFamily="18" charset="0"/>
                <a:cs typeface="Times New Roman" panose="02020603050405020304" pitchFamily="18" charset="0"/>
              </a:rPr>
              <a:t>: Automatically disconnects transformer if thresholds are exceeded.</a:t>
            </a:r>
            <a:endParaRPr lang="en-US" sz="22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endParaRPr lang="en-IN" sz="22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7088</Words>
  <Application>WPS Presentation</Application>
  <PresentationFormat>Widescreen</PresentationFormat>
  <Paragraphs>227</Paragraphs>
  <Slides>22</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22</vt:i4>
      </vt:variant>
    </vt:vector>
  </HeadingPairs>
  <TitlesOfParts>
    <vt:vector size="35" baseType="lpstr">
      <vt:lpstr>Arial</vt:lpstr>
      <vt:lpstr>SimSun</vt:lpstr>
      <vt:lpstr>Wingdings</vt:lpstr>
      <vt:lpstr>Algerian</vt:lpstr>
      <vt:lpstr>Times New Roman</vt:lpstr>
      <vt:lpstr>Times New Roman</vt:lpstr>
      <vt:lpstr>Microsoft YaHei</vt:lpstr>
      <vt:lpstr>Arial Unicode MS</vt:lpstr>
      <vt:lpstr>Aptos Display</vt:lpstr>
      <vt:lpstr>Segoe Print</vt:lpstr>
      <vt:lpstr>Aptos</vt:lpstr>
      <vt:lpstr>Calibri</vt:lpstr>
      <vt:lpstr>Office Theme</vt:lpstr>
      <vt:lpstr>PowerPoint 演示文稿</vt:lpstr>
      <vt:lpstr>Abstract:</vt:lpstr>
      <vt:lpstr>Introduction</vt:lpstr>
      <vt:lpstr>Problem Statement</vt:lpstr>
      <vt:lpstr>Project Objective</vt:lpstr>
      <vt:lpstr>Block diagram</vt:lpstr>
      <vt:lpstr>Working Principle</vt:lpstr>
      <vt:lpstr>PowerPoint 演示文稿</vt:lpstr>
      <vt:lpstr>System Overview</vt:lpstr>
      <vt:lpstr>transformer</vt:lpstr>
      <vt:lpstr>Arduino Microcontroller</vt:lpstr>
      <vt:lpstr>Current Sensor</vt:lpstr>
      <vt:lpstr>Temperature Sensor</vt:lpstr>
      <vt:lpstr>Relay Module</vt:lpstr>
      <vt:lpstr>Circuit Diagram</vt:lpstr>
      <vt:lpstr>at normal loaded condition</vt:lpstr>
      <vt:lpstr>at overloaded condition</vt:lpstr>
      <vt:lpstr>PowerPoint 演示文稿</vt:lpstr>
      <vt:lpstr>Cost estimation</vt:lpstr>
      <vt:lpstr>Conclusion</vt:lpstr>
      <vt:lpstr>reference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SOBI NALIN</dc:creator>
  <cp:lastModifiedBy>Luffer</cp:lastModifiedBy>
  <cp:revision>6</cp:revision>
  <dcterms:created xsi:type="dcterms:W3CDTF">2024-09-08T05:11:00Z</dcterms:created>
  <dcterms:modified xsi:type="dcterms:W3CDTF">2024-11-15T18:12:49Z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3757AFE5F02946E38CDD2ACE8420184E_12</vt:lpwstr>
  </property>
  <property fmtid="{D5CDD505-2E9C-101B-9397-08002B2CF9AE}" pid="3" name="KSOProductBuildVer">
    <vt:lpwstr>1033-12.2.0.18607</vt:lpwstr>
  </property>
</Properties>
</file>